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Yeseva One" charset="1" panose="00000500000000000000"/>
      <p:regular r:id="rId16"/>
    </p:embeddedFont>
    <p:embeddedFont>
      <p:font typeface="DM Sans Bold Italics" charset="1" panose="00000000000000000000"/>
      <p:regular r:id="rId17"/>
    </p:embeddedFont>
    <p:embeddedFont>
      <p:font typeface="DM Sans Bold" charset="1" panose="00000000000000000000"/>
      <p:regular r:id="rId18"/>
    </p:embeddedFont>
    <p:embeddedFont>
      <p:font typeface="Inter Bold" charset="1" panose="020B0802030000000004"/>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Bold Italics" charset="1" panose="020B0803030501040103"/>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jpeg" Type="http://schemas.openxmlformats.org/officeDocument/2006/relationships/image"/><Relationship Id="rId3" Target="../media/image71.png" Type="http://schemas.openxmlformats.org/officeDocument/2006/relationships/image"/><Relationship Id="rId4" Target="../media/image72.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17.png" Type="http://schemas.openxmlformats.org/officeDocument/2006/relationships/image"/><Relationship Id="rId13" Target="../media/image1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https://www.canva.com/design/DAG3iMu-ZVI/1v_SMpc97RBx5hOWyBsOPw/edit?utm_content=DAG3iMu-ZVI&amp;utm_campaign=designshare&amp;utm_medium=link2&amp;utm_source=sharebutton"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12" Target="../media/image52.png" Type="http://schemas.openxmlformats.org/officeDocument/2006/relationships/image"/><Relationship Id="rId13" Target="../media/image53.svg" Type="http://schemas.openxmlformats.org/officeDocument/2006/relationships/image"/><Relationship Id="rId14" Target="../media/image54.png" Type="http://schemas.openxmlformats.org/officeDocument/2006/relationships/image"/><Relationship Id="rId15" Target="../media/image55.svg" Type="http://schemas.openxmlformats.org/officeDocument/2006/relationships/image"/><Relationship Id="rId16" Target="../media/image56.png" Type="http://schemas.openxmlformats.org/officeDocument/2006/relationships/image"/><Relationship Id="rId17" Target="../media/image57.sv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 Id="rId7" Target="../media/image47.png" Type="http://schemas.openxmlformats.org/officeDocument/2006/relationships/image"/><Relationship Id="rId8" Target="../media/image48.svg" Type="http://schemas.openxmlformats.org/officeDocument/2006/relationships/image"/><Relationship Id="rId9" Target="../media/image4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1414"/>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FF9869">
                    <a:alpha val="100000"/>
                  </a:srgbClr>
                </a:gs>
                <a:gs pos="100000">
                  <a:srgbClr val="FFD2BD">
                    <a:alpha val="100000"/>
                  </a:srgbClr>
                </a:gs>
              </a:gsLst>
              <a:lin ang="5400000"/>
            </a:gradFill>
          </p:spPr>
        </p:sp>
      </p:grpSp>
      <p:grpSp>
        <p:nvGrpSpPr>
          <p:cNvPr name="Group 6" id="6"/>
          <p:cNvGrpSpPr/>
          <p:nvPr/>
        </p:nvGrpSpPr>
        <p:grpSpPr>
          <a:xfrm rot="0">
            <a:off x="0" y="-1414"/>
            <a:ext cx="6760235" cy="10288414"/>
            <a:chOff x="0" y="0"/>
            <a:chExt cx="9013647" cy="13717885"/>
          </a:xfrm>
        </p:grpSpPr>
        <p:sp>
          <p:nvSpPr>
            <p:cNvPr name="Freeform 7" id="7"/>
            <p:cNvSpPr/>
            <p:nvPr/>
          </p:nvSpPr>
          <p:spPr>
            <a:xfrm flipH="false" flipV="false" rot="0">
              <a:off x="0" y="0"/>
              <a:ext cx="9013698" cy="13717905"/>
            </a:xfrm>
            <a:custGeom>
              <a:avLst/>
              <a:gdLst/>
              <a:ahLst/>
              <a:cxnLst/>
              <a:rect r="r" b="b" t="t" l="l"/>
              <a:pathLst>
                <a:path h="13717905" w="9013698">
                  <a:moveTo>
                    <a:pt x="0" y="0"/>
                  </a:moveTo>
                  <a:lnTo>
                    <a:pt x="9013698" y="0"/>
                  </a:lnTo>
                  <a:lnTo>
                    <a:pt x="9013698" y="13717905"/>
                  </a:lnTo>
                  <a:lnTo>
                    <a:pt x="0" y="13717905"/>
                  </a:lnTo>
                  <a:lnTo>
                    <a:pt x="0" y="0"/>
                  </a:lnTo>
                  <a:close/>
                </a:path>
              </a:pathLst>
            </a:custGeom>
            <a:blipFill>
              <a:blip r:embed="rId2"/>
              <a:stretch>
                <a:fillRect l="-26094" t="0" r="-26094" b="0"/>
              </a:stretch>
            </a:blipFill>
          </p:spPr>
        </p:sp>
      </p:grpSp>
      <p:sp>
        <p:nvSpPr>
          <p:cNvPr name="TextBox 8" id="8"/>
          <p:cNvSpPr txBox="true"/>
          <p:nvPr/>
        </p:nvSpPr>
        <p:spPr>
          <a:xfrm rot="0">
            <a:off x="7500196" y="196314"/>
            <a:ext cx="9660950" cy="1501775"/>
          </a:xfrm>
          <a:prstGeom prst="rect">
            <a:avLst/>
          </a:prstGeom>
        </p:spPr>
        <p:txBody>
          <a:bodyPr anchor="t" rtlCol="false" tIns="0" lIns="0" bIns="0" rIns="0">
            <a:spAutoFit/>
          </a:bodyPr>
          <a:lstStyle/>
          <a:p>
            <a:pPr algn="ctr">
              <a:lnSpc>
                <a:spcPts val="11875"/>
              </a:lnSpc>
            </a:pPr>
            <a:r>
              <a:rPr lang="en-US" sz="9500">
                <a:gradFill>
                  <a:gsLst>
                    <a:gs pos="0">
                      <a:srgbClr val="000000">
                        <a:alpha val="100000"/>
                      </a:srgbClr>
                    </a:gs>
                    <a:gs pos="100000">
                      <a:srgbClr val="3533CD">
                        <a:alpha val="100000"/>
                      </a:srgbClr>
                    </a:gs>
                  </a:gsLst>
                  <a:lin ang="0"/>
                </a:gradFill>
                <a:latin typeface="Yeseva One"/>
                <a:ea typeface="Yeseva One"/>
                <a:cs typeface="Yeseva One"/>
                <a:sym typeface="Yeseva One"/>
              </a:rPr>
              <a:t>MANN MITRA</a:t>
            </a:r>
          </a:p>
        </p:txBody>
      </p:sp>
      <p:sp>
        <p:nvSpPr>
          <p:cNvPr name="TextBox 9" id="9"/>
          <p:cNvSpPr txBox="true"/>
          <p:nvPr/>
        </p:nvSpPr>
        <p:spPr>
          <a:xfrm rot="0">
            <a:off x="7704535" y="2202879"/>
            <a:ext cx="9736931" cy="1806733"/>
          </a:xfrm>
          <a:prstGeom prst="rect">
            <a:avLst/>
          </a:prstGeom>
        </p:spPr>
        <p:txBody>
          <a:bodyPr anchor="t" rtlCol="false" tIns="0" lIns="0" bIns="0" rIns="0">
            <a:spAutoFit/>
          </a:bodyPr>
          <a:lstStyle/>
          <a:p>
            <a:pPr algn="ctr">
              <a:lnSpc>
                <a:spcPts val="4749"/>
              </a:lnSpc>
            </a:pPr>
            <a:r>
              <a:rPr lang="en-US" b="true" sz="3748" i="true">
                <a:solidFill>
                  <a:srgbClr val="030303"/>
                </a:solidFill>
                <a:latin typeface="DM Sans Bold Italics"/>
                <a:ea typeface="DM Sans Bold Italics"/>
                <a:cs typeface="DM Sans Bold Italics"/>
                <a:sym typeface="DM Sans Bold Italics"/>
              </a:rPr>
              <a:t>A Generative AI-Powered Health Tech Solution for Student Wellness &amp; Productivity.</a:t>
            </a:r>
          </a:p>
        </p:txBody>
      </p:sp>
      <p:sp>
        <p:nvSpPr>
          <p:cNvPr name="TextBox 10" id="10"/>
          <p:cNvSpPr txBox="true"/>
          <p:nvPr/>
        </p:nvSpPr>
        <p:spPr>
          <a:xfrm rot="0">
            <a:off x="7673579" y="4387680"/>
            <a:ext cx="6094448" cy="613198"/>
          </a:xfrm>
          <a:prstGeom prst="rect">
            <a:avLst/>
          </a:prstGeom>
        </p:spPr>
        <p:txBody>
          <a:bodyPr anchor="t" rtlCol="false" tIns="0" lIns="0" bIns="0" rIns="0">
            <a:spAutoFit/>
          </a:bodyPr>
          <a:lstStyle/>
          <a:p>
            <a:pPr algn="l">
              <a:lnSpc>
                <a:spcPts val="4517"/>
              </a:lnSpc>
            </a:pPr>
            <a:r>
              <a:rPr lang="en-US" sz="3567" b="true">
                <a:solidFill>
                  <a:srgbClr val="030303"/>
                </a:solidFill>
                <a:latin typeface="DM Sans Bold"/>
                <a:ea typeface="DM Sans Bold"/>
                <a:cs typeface="DM Sans Bold"/>
                <a:sym typeface="DM Sans Bold"/>
              </a:rPr>
              <a:t>GenAI Hackathon-Lucknow</a:t>
            </a:r>
          </a:p>
        </p:txBody>
      </p:sp>
      <p:sp>
        <p:nvSpPr>
          <p:cNvPr name="TextBox 11" id="11"/>
          <p:cNvSpPr txBox="true"/>
          <p:nvPr/>
        </p:nvSpPr>
        <p:spPr>
          <a:xfrm rot="0">
            <a:off x="7704535" y="4971343"/>
            <a:ext cx="10088982" cy="1651737"/>
          </a:xfrm>
          <a:prstGeom prst="rect">
            <a:avLst/>
          </a:prstGeom>
        </p:spPr>
        <p:txBody>
          <a:bodyPr anchor="t" rtlCol="false" tIns="0" lIns="0" bIns="0" rIns="0">
            <a:spAutoFit/>
          </a:bodyPr>
          <a:lstStyle/>
          <a:p>
            <a:pPr algn="l">
              <a:lnSpc>
                <a:spcPts val="3108"/>
              </a:lnSpc>
            </a:pPr>
            <a:r>
              <a:rPr lang="en-US" sz="1942" b="true">
                <a:solidFill>
                  <a:srgbClr val="464646"/>
                </a:solidFill>
                <a:latin typeface="Inter Bold"/>
                <a:ea typeface="Inter Bold"/>
                <a:cs typeface="Inter Bold"/>
                <a:sym typeface="Inter Bold"/>
              </a:rPr>
              <a:t>Mann Mitra is an innovative health tech companion leveraging Generative AI to empower student mental well-being and academic productivity. It offers personalized online and offline tools to address mental health challenges and enhance success.</a:t>
            </a:r>
          </a:p>
        </p:txBody>
      </p:sp>
      <p:sp>
        <p:nvSpPr>
          <p:cNvPr name="TextBox 12" id="12"/>
          <p:cNvSpPr txBox="true"/>
          <p:nvPr/>
        </p:nvSpPr>
        <p:spPr>
          <a:xfrm rot="0">
            <a:off x="7704535" y="7289452"/>
            <a:ext cx="4837510" cy="642640"/>
          </a:xfrm>
          <a:prstGeom prst="rect">
            <a:avLst/>
          </a:prstGeom>
        </p:spPr>
        <p:txBody>
          <a:bodyPr anchor="t" rtlCol="false" tIns="0" lIns="0" bIns="0" rIns="0">
            <a:spAutoFit/>
          </a:bodyPr>
          <a:lstStyle/>
          <a:p>
            <a:pPr algn="l">
              <a:lnSpc>
                <a:spcPts val="4749"/>
              </a:lnSpc>
            </a:pPr>
            <a:r>
              <a:rPr lang="en-US" sz="3748" b="true">
                <a:solidFill>
                  <a:srgbClr val="030303"/>
                </a:solidFill>
                <a:latin typeface="DM Sans Bold"/>
                <a:ea typeface="DM Sans Bold"/>
                <a:cs typeface="DM Sans Bold"/>
                <a:sym typeface="DM Sans Bold"/>
              </a:rPr>
              <a:t>Team - Mindsparks</a:t>
            </a:r>
          </a:p>
        </p:txBody>
      </p:sp>
      <p:sp>
        <p:nvSpPr>
          <p:cNvPr name="TextBox 13" id="13"/>
          <p:cNvSpPr txBox="true"/>
          <p:nvPr/>
        </p:nvSpPr>
        <p:spPr>
          <a:xfrm rot="0">
            <a:off x="7704535" y="8142386"/>
            <a:ext cx="9736931" cy="539354"/>
          </a:xfrm>
          <a:prstGeom prst="rect">
            <a:avLst/>
          </a:prstGeom>
        </p:spPr>
        <p:txBody>
          <a:bodyPr anchor="t" rtlCol="false" tIns="0" lIns="0" bIns="0" rIns="0">
            <a:spAutoFit/>
          </a:bodyPr>
          <a:lstStyle/>
          <a:p>
            <a:pPr algn="l" marL="367484" indent="-122495" lvl="2">
              <a:lnSpc>
                <a:spcPts val="3000"/>
              </a:lnSpc>
              <a:buFont typeface="Arial"/>
              <a:buChar char="⚬"/>
            </a:pPr>
            <a:r>
              <a:rPr lang="en-US" b="true" sz="1874">
                <a:solidFill>
                  <a:srgbClr val="464646"/>
                </a:solidFill>
                <a:latin typeface="Inter Bold"/>
                <a:ea typeface="Inter Bold"/>
                <a:cs typeface="Inter Bold"/>
                <a:sym typeface="Inter Bold"/>
              </a:rPr>
              <a:t>Nitin Singh (Team Leader)</a:t>
            </a:r>
          </a:p>
        </p:txBody>
      </p:sp>
      <p:sp>
        <p:nvSpPr>
          <p:cNvPr name="TextBox 14" id="14"/>
          <p:cNvSpPr txBox="true"/>
          <p:nvPr/>
        </p:nvSpPr>
        <p:spPr>
          <a:xfrm rot="0">
            <a:off x="7704535" y="8613874"/>
            <a:ext cx="9736931" cy="539354"/>
          </a:xfrm>
          <a:prstGeom prst="rect">
            <a:avLst/>
          </a:prstGeom>
        </p:spPr>
        <p:txBody>
          <a:bodyPr anchor="t" rtlCol="false" tIns="0" lIns="0" bIns="0" rIns="0">
            <a:spAutoFit/>
          </a:bodyPr>
          <a:lstStyle/>
          <a:p>
            <a:pPr algn="l" marL="367484" indent="-122495" lvl="2">
              <a:lnSpc>
                <a:spcPts val="3000"/>
              </a:lnSpc>
              <a:buFont typeface="Arial"/>
              <a:buChar char="⚬"/>
            </a:pPr>
            <a:r>
              <a:rPr lang="en-US" b="true" sz="1874">
                <a:solidFill>
                  <a:srgbClr val="464646"/>
                </a:solidFill>
                <a:latin typeface="Inter Bold"/>
                <a:ea typeface="Inter Bold"/>
                <a:cs typeface="Inter Bold"/>
                <a:sym typeface="Inter Bold"/>
              </a:rPr>
              <a:t>Prastuti Srivastava</a:t>
            </a:r>
          </a:p>
        </p:txBody>
      </p:sp>
      <p:sp>
        <p:nvSpPr>
          <p:cNvPr name="TextBox 15" id="15"/>
          <p:cNvSpPr txBox="true"/>
          <p:nvPr/>
        </p:nvSpPr>
        <p:spPr>
          <a:xfrm rot="0">
            <a:off x="7673579" y="9109620"/>
            <a:ext cx="9736931" cy="539354"/>
          </a:xfrm>
          <a:prstGeom prst="rect">
            <a:avLst/>
          </a:prstGeom>
        </p:spPr>
        <p:txBody>
          <a:bodyPr anchor="t" rtlCol="false" tIns="0" lIns="0" bIns="0" rIns="0">
            <a:spAutoFit/>
          </a:bodyPr>
          <a:lstStyle/>
          <a:p>
            <a:pPr algn="l" marL="367484" indent="-122495" lvl="2">
              <a:lnSpc>
                <a:spcPts val="3000"/>
              </a:lnSpc>
              <a:buFont typeface="Arial"/>
              <a:buChar char="⚬"/>
            </a:pPr>
            <a:r>
              <a:rPr lang="en-US" b="true" sz="1874">
                <a:solidFill>
                  <a:srgbClr val="464646"/>
                </a:solidFill>
                <a:latin typeface="Inter Bold"/>
                <a:ea typeface="Inter Bold"/>
                <a:cs typeface="Inter Bold"/>
                <a:sym typeface="Inter Bold"/>
              </a:rPr>
              <a:t>Shivam Mishra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lnTo>
                    <a:pt x="0" y="0"/>
                  </a:lnTo>
                  <a:close/>
                </a:path>
              </a:pathLst>
            </a:custGeom>
            <a:blipFill>
              <a:blip r:embed="rId2"/>
              <a:stretch>
                <a:fillRect l="0" t="-9259" r="0" b="-9259"/>
              </a:stretch>
            </a:blipFill>
          </p:spPr>
        </p:sp>
      </p:grpSp>
      <p:sp>
        <p:nvSpPr>
          <p:cNvPr name="Freeform 4" id="4"/>
          <p:cNvSpPr/>
          <p:nvPr/>
        </p:nvSpPr>
        <p:spPr>
          <a:xfrm flipH="false" flipV="false" rot="0">
            <a:off x="12982083" y="1028700"/>
            <a:ext cx="4882770" cy="4882770"/>
          </a:xfrm>
          <a:custGeom>
            <a:avLst/>
            <a:gdLst/>
            <a:ahLst/>
            <a:cxnLst/>
            <a:rect r="r" b="b" t="t" l="l"/>
            <a:pathLst>
              <a:path h="4882770" w="4882770">
                <a:moveTo>
                  <a:pt x="0" y="0"/>
                </a:moveTo>
                <a:lnTo>
                  <a:pt x="4882770" y="0"/>
                </a:lnTo>
                <a:lnTo>
                  <a:pt x="4882770" y="4882770"/>
                </a:lnTo>
                <a:lnTo>
                  <a:pt x="0" y="48827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2542885" y="5770527"/>
            <a:ext cx="5021767" cy="4097762"/>
          </a:xfrm>
          <a:custGeom>
            <a:avLst/>
            <a:gdLst/>
            <a:ahLst/>
            <a:cxnLst/>
            <a:rect r="r" b="b" t="t" l="l"/>
            <a:pathLst>
              <a:path h="4097762" w="5021767">
                <a:moveTo>
                  <a:pt x="0" y="0"/>
                </a:moveTo>
                <a:lnTo>
                  <a:pt x="5021767" y="0"/>
                </a:lnTo>
                <a:lnTo>
                  <a:pt x="5021767" y="4097762"/>
                </a:lnTo>
                <a:lnTo>
                  <a:pt x="0" y="4097762"/>
                </a:lnTo>
                <a:lnTo>
                  <a:pt x="0" y="0"/>
                </a:lnTo>
                <a:close/>
              </a:path>
            </a:pathLst>
          </a:custGeom>
          <a:blipFill>
            <a:blip r:embed="rId5">
              <a:extLst>
                <a:ext uri="{96DAC541-7B7A-43D3-8B79-37D633B846F1}">
                  <asvg:svgBlip xmlns:asvg="http://schemas.microsoft.com/office/drawing/2016/SVG/main" r:embed="rId6"/>
                </a:ext>
              </a:extLst>
            </a:blip>
            <a:stretch>
              <a:fillRect l="0" t="-17" r="0" b="-17"/>
            </a:stretch>
          </a:blipFill>
        </p:spPr>
      </p:sp>
      <p:sp>
        <p:nvSpPr>
          <p:cNvPr name="TextBox 6" id="6"/>
          <p:cNvSpPr txBox="true"/>
          <p:nvPr/>
        </p:nvSpPr>
        <p:spPr>
          <a:xfrm rot="0">
            <a:off x="3323704" y="-161173"/>
            <a:ext cx="9763465" cy="1566545"/>
          </a:xfrm>
          <a:prstGeom prst="rect">
            <a:avLst/>
          </a:prstGeom>
        </p:spPr>
        <p:txBody>
          <a:bodyPr anchor="t" rtlCol="false" tIns="0" lIns="0" bIns="0" rIns="0">
            <a:spAutoFit/>
          </a:bodyPr>
          <a:lstStyle/>
          <a:p>
            <a:pPr algn="ctr">
              <a:lnSpc>
                <a:spcPts val="12880"/>
              </a:lnSpc>
            </a:pPr>
            <a:r>
              <a:rPr lang="en-US" sz="9200" b="true">
                <a:solidFill>
                  <a:srgbClr val="030303"/>
                </a:solidFill>
                <a:latin typeface="Canva Sans Bold"/>
                <a:ea typeface="Canva Sans Bold"/>
                <a:cs typeface="Canva Sans Bold"/>
                <a:sym typeface="Canva Sans Bold"/>
              </a:rPr>
              <a:t>FUTURE SCOPE</a:t>
            </a:r>
          </a:p>
        </p:txBody>
      </p:sp>
      <p:sp>
        <p:nvSpPr>
          <p:cNvPr name="TextBox 7" id="7"/>
          <p:cNvSpPr txBox="true"/>
          <p:nvPr/>
        </p:nvSpPr>
        <p:spPr>
          <a:xfrm rot="0">
            <a:off x="397211" y="2511590"/>
            <a:ext cx="10948148" cy="887043"/>
          </a:xfrm>
          <a:prstGeom prst="rect">
            <a:avLst/>
          </a:prstGeom>
        </p:spPr>
        <p:txBody>
          <a:bodyPr anchor="t" rtlCol="false" tIns="0" lIns="0" bIns="0" rIns="0">
            <a:spAutoFit/>
          </a:bodyPr>
          <a:lstStyle/>
          <a:p>
            <a:pPr algn="l" marL="562884" indent="-187628" lvl="2">
              <a:lnSpc>
                <a:spcPts val="3447"/>
              </a:lnSpc>
              <a:buFont typeface="Arial"/>
              <a:buChar char="⚬"/>
            </a:pPr>
            <a:r>
              <a:rPr lang="en-US" sz="2462">
                <a:solidFill>
                  <a:srgbClr val="030303"/>
                </a:solidFill>
                <a:latin typeface="Canva Sans"/>
                <a:ea typeface="Canva Sans"/>
                <a:cs typeface="Canva Sans"/>
                <a:sym typeface="Canva Sans"/>
              </a:rPr>
              <a:t>Add voice and multilingual chat for regional accessibility.</a:t>
            </a:r>
          </a:p>
          <a:p>
            <a:pPr algn="l" marL="562884" indent="-187628" lvl="2">
              <a:lnSpc>
                <a:spcPts val="3447"/>
              </a:lnSpc>
              <a:buFont typeface="Arial"/>
              <a:buChar char="⚬"/>
            </a:pPr>
            <a:r>
              <a:rPr lang="en-US" sz="2462">
                <a:solidFill>
                  <a:srgbClr val="030303"/>
                </a:solidFill>
                <a:latin typeface="Canva Sans"/>
                <a:ea typeface="Canva Sans"/>
                <a:cs typeface="Canva Sans"/>
                <a:sym typeface="Canva Sans"/>
              </a:rPr>
              <a:t>AI adapts tone based on user’s mood patterns for emotional support.</a:t>
            </a:r>
          </a:p>
        </p:txBody>
      </p:sp>
      <p:sp>
        <p:nvSpPr>
          <p:cNvPr name="TextBox 8" id="8"/>
          <p:cNvSpPr txBox="true"/>
          <p:nvPr/>
        </p:nvSpPr>
        <p:spPr>
          <a:xfrm rot="0">
            <a:off x="397211" y="1734270"/>
            <a:ext cx="9180414" cy="662745"/>
          </a:xfrm>
          <a:prstGeom prst="rect">
            <a:avLst/>
          </a:prstGeom>
        </p:spPr>
        <p:txBody>
          <a:bodyPr anchor="t" rtlCol="false" tIns="0" lIns="0" bIns="0" rIns="0">
            <a:spAutoFit/>
          </a:bodyPr>
          <a:lstStyle/>
          <a:p>
            <a:pPr algn="l">
              <a:lnSpc>
                <a:spcPts val="4944"/>
              </a:lnSpc>
            </a:pPr>
            <a:r>
              <a:rPr lang="en-US" sz="3531" b="true">
                <a:solidFill>
                  <a:srgbClr val="030303"/>
                </a:solidFill>
                <a:latin typeface="Canva Sans Bold"/>
                <a:ea typeface="Canva Sans Bold"/>
                <a:cs typeface="Canva Sans Bold"/>
                <a:sym typeface="Canva Sans Bold"/>
              </a:rPr>
              <a:t>🤖 1. Smarter AI &amp; Personalization</a:t>
            </a:r>
          </a:p>
        </p:txBody>
      </p:sp>
      <p:sp>
        <p:nvSpPr>
          <p:cNvPr name="TextBox 9" id="9"/>
          <p:cNvSpPr txBox="true"/>
          <p:nvPr/>
        </p:nvSpPr>
        <p:spPr>
          <a:xfrm rot="0">
            <a:off x="397211" y="3637550"/>
            <a:ext cx="9180414" cy="596468"/>
          </a:xfrm>
          <a:prstGeom prst="rect">
            <a:avLst/>
          </a:prstGeom>
        </p:spPr>
        <p:txBody>
          <a:bodyPr anchor="t" rtlCol="false" tIns="0" lIns="0" bIns="0" rIns="0">
            <a:spAutoFit/>
          </a:bodyPr>
          <a:lstStyle/>
          <a:p>
            <a:pPr algn="ctr">
              <a:lnSpc>
                <a:spcPts val="4924"/>
              </a:lnSpc>
            </a:pPr>
            <a:r>
              <a:rPr lang="en-US" sz="3518" b="true">
                <a:solidFill>
                  <a:srgbClr val="030303"/>
                </a:solidFill>
                <a:latin typeface="Canva Sans Bold"/>
                <a:ea typeface="Canva Sans Bold"/>
                <a:cs typeface="Canva Sans Bold"/>
                <a:sym typeface="Canva Sans Bold"/>
              </a:rPr>
              <a:t>☁️ 2. Cloud Insights &amp; Institutional Use</a:t>
            </a:r>
          </a:p>
        </p:txBody>
      </p:sp>
      <p:sp>
        <p:nvSpPr>
          <p:cNvPr name="TextBox 10" id="10"/>
          <p:cNvSpPr txBox="true"/>
          <p:nvPr/>
        </p:nvSpPr>
        <p:spPr>
          <a:xfrm rot="0">
            <a:off x="397211" y="4354272"/>
            <a:ext cx="11768497" cy="890257"/>
          </a:xfrm>
          <a:prstGeom prst="rect">
            <a:avLst/>
          </a:prstGeom>
        </p:spPr>
        <p:txBody>
          <a:bodyPr anchor="t" rtlCol="false" tIns="0" lIns="0" bIns="0" rIns="0">
            <a:spAutoFit/>
          </a:bodyPr>
          <a:lstStyle/>
          <a:p>
            <a:pPr algn="l" marL="565398" indent="-188466" lvl="2">
              <a:lnSpc>
                <a:spcPts val="3462"/>
              </a:lnSpc>
              <a:buFont typeface="Arial"/>
              <a:buChar char="⚬"/>
            </a:pPr>
            <a:r>
              <a:rPr lang="en-US" sz="2472">
                <a:solidFill>
                  <a:srgbClr val="030303"/>
                </a:solidFill>
                <a:latin typeface="Canva Sans"/>
                <a:ea typeface="Canva Sans"/>
                <a:cs typeface="Canva Sans"/>
                <a:sym typeface="Canva Sans"/>
              </a:rPr>
              <a:t>Develop a dashboard for universities to track anonymized wellness trends.</a:t>
            </a:r>
          </a:p>
          <a:p>
            <a:pPr algn="l" marL="565398" indent="-188466" lvl="2">
              <a:lnSpc>
                <a:spcPts val="3462"/>
              </a:lnSpc>
              <a:buFont typeface="Arial"/>
              <a:buChar char="⚬"/>
            </a:pPr>
            <a:r>
              <a:rPr lang="en-US" sz="2472">
                <a:solidFill>
                  <a:srgbClr val="030303"/>
                </a:solidFill>
                <a:latin typeface="Canva Sans"/>
                <a:ea typeface="Canva Sans"/>
                <a:cs typeface="Canva Sans"/>
                <a:sym typeface="Canva Sans"/>
              </a:rPr>
              <a:t>Enable secure data sync and counselor collaboration.</a:t>
            </a:r>
          </a:p>
        </p:txBody>
      </p:sp>
      <p:sp>
        <p:nvSpPr>
          <p:cNvPr name="TextBox 11" id="11"/>
          <p:cNvSpPr txBox="true"/>
          <p:nvPr/>
        </p:nvSpPr>
        <p:spPr>
          <a:xfrm rot="0">
            <a:off x="397211" y="5614086"/>
            <a:ext cx="7588162" cy="596138"/>
          </a:xfrm>
          <a:prstGeom prst="rect">
            <a:avLst/>
          </a:prstGeom>
        </p:spPr>
        <p:txBody>
          <a:bodyPr anchor="t" rtlCol="false" tIns="0" lIns="0" bIns="0" rIns="0">
            <a:spAutoFit/>
          </a:bodyPr>
          <a:lstStyle/>
          <a:p>
            <a:pPr algn="ctr">
              <a:lnSpc>
                <a:spcPts val="4936"/>
              </a:lnSpc>
            </a:pPr>
            <a:r>
              <a:rPr lang="en-US" sz="3525" b="true">
                <a:solidFill>
                  <a:srgbClr val="030303"/>
                </a:solidFill>
                <a:latin typeface="Canva Sans Bold"/>
                <a:ea typeface="Canva Sans Bold"/>
                <a:cs typeface="Canva Sans Bold"/>
                <a:sym typeface="Canva Sans Bold"/>
              </a:rPr>
              <a:t>📱 3. Expansion &amp; Integration</a:t>
            </a:r>
          </a:p>
        </p:txBody>
      </p:sp>
      <p:sp>
        <p:nvSpPr>
          <p:cNvPr name="TextBox 12" id="12"/>
          <p:cNvSpPr txBox="true"/>
          <p:nvPr/>
        </p:nvSpPr>
        <p:spPr>
          <a:xfrm rot="0">
            <a:off x="397211" y="6330800"/>
            <a:ext cx="10382870" cy="861351"/>
          </a:xfrm>
          <a:prstGeom prst="rect">
            <a:avLst/>
          </a:prstGeom>
        </p:spPr>
        <p:txBody>
          <a:bodyPr anchor="t" rtlCol="false" tIns="0" lIns="0" bIns="0" rIns="0">
            <a:spAutoFit/>
          </a:bodyPr>
          <a:lstStyle/>
          <a:p>
            <a:pPr algn="ctr" marL="549819" indent="-183273" lvl="2">
              <a:lnSpc>
                <a:spcPts val="3366"/>
              </a:lnSpc>
              <a:buFont typeface="Arial"/>
              <a:buChar char="⚬"/>
            </a:pPr>
            <a:r>
              <a:rPr lang="en-US" sz="2404">
                <a:solidFill>
                  <a:srgbClr val="030303"/>
                </a:solidFill>
                <a:latin typeface="Canva Sans"/>
                <a:ea typeface="Canva Sans"/>
                <a:cs typeface="Canva Sans"/>
                <a:sym typeface="Canva Sans"/>
              </a:rPr>
              <a:t>Launch mobile app version for offline journaling and meditation.</a:t>
            </a:r>
          </a:p>
          <a:p>
            <a:pPr algn="l" marL="549819" indent="-183273" lvl="2">
              <a:lnSpc>
                <a:spcPts val="3366"/>
              </a:lnSpc>
              <a:buFont typeface="Arial"/>
              <a:buChar char="⚬"/>
            </a:pPr>
            <a:r>
              <a:rPr lang="en-US" sz="2404">
                <a:solidFill>
                  <a:srgbClr val="030303"/>
                </a:solidFill>
                <a:latin typeface="Canva Sans"/>
                <a:ea typeface="Canva Sans"/>
                <a:cs typeface="Canva Sans"/>
                <a:sym typeface="Canva Sans"/>
              </a:rPr>
              <a:t>Connect with fitness bands and LMS platforms for holistic tracking.</a:t>
            </a:r>
          </a:p>
        </p:txBody>
      </p:sp>
      <p:sp>
        <p:nvSpPr>
          <p:cNvPr name="TextBox 13" id="13"/>
          <p:cNvSpPr txBox="true"/>
          <p:nvPr/>
        </p:nvSpPr>
        <p:spPr>
          <a:xfrm rot="0">
            <a:off x="397211" y="7610833"/>
            <a:ext cx="5509499" cy="652345"/>
          </a:xfrm>
          <a:prstGeom prst="rect">
            <a:avLst/>
          </a:prstGeom>
        </p:spPr>
        <p:txBody>
          <a:bodyPr anchor="t" rtlCol="false" tIns="0" lIns="0" bIns="0" rIns="0">
            <a:spAutoFit/>
          </a:bodyPr>
          <a:lstStyle/>
          <a:p>
            <a:pPr algn="l">
              <a:lnSpc>
                <a:spcPts val="4990"/>
              </a:lnSpc>
            </a:pPr>
            <a:r>
              <a:rPr lang="en-US" sz="3564" b="true">
                <a:solidFill>
                  <a:srgbClr val="030303"/>
                </a:solidFill>
                <a:latin typeface="Canva Sans Bold"/>
                <a:ea typeface="Canva Sans Bold"/>
                <a:cs typeface="Canva Sans Bold"/>
                <a:sym typeface="Canva Sans Bold"/>
              </a:rPr>
              <a:t>🌍 4. Social Impact</a:t>
            </a:r>
          </a:p>
        </p:txBody>
      </p:sp>
      <p:sp>
        <p:nvSpPr>
          <p:cNvPr name="TextBox 14" id="14"/>
          <p:cNvSpPr txBox="true"/>
          <p:nvPr/>
        </p:nvSpPr>
        <p:spPr>
          <a:xfrm rot="0">
            <a:off x="333711" y="8404818"/>
            <a:ext cx="11075147" cy="853482"/>
          </a:xfrm>
          <a:prstGeom prst="rect">
            <a:avLst/>
          </a:prstGeom>
        </p:spPr>
        <p:txBody>
          <a:bodyPr anchor="t" rtlCol="false" tIns="0" lIns="0" bIns="0" rIns="0">
            <a:spAutoFit/>
          </a:bodyPr>
          <a:lstStyle/>
          <a:p>
            <a:pPr algn="l" marL="547339" indent="-182446" lvl="2">
              <a:lnSpc>
                <a:spcPts val="3352"/>
              </a:lnSpc>
              <a:buFont typeface="Arial"/>
              <a:buChar char="⚬"/>
            </a:pPr>
            <a:r>
              <a:rPr lang="en-US" sz="2394">
                <a:solidFill>
                  <a:srgbClr val="030303"/>
                </a:solidFill>
                <a:latin typeface="Canva Sans"/>
                <a:ea typeface="Canva Sans"/>
                <a:cs typeface="Canva Sans"/>
                <a:sym typeface="Canva Sans"/>
              </a:rPr>
              <a:t>Partner with mental health NGOs &amp; researchers for large-scale outreach.</a:t>
            </a:r>
          </a:p>
          <a:p>
            <a:pPr algn="l" marL="547339" indent="-182446" lvl="2">
              <a:lnSpc>
                <a:spcPts val="3352"/>
              </a:lnSpc>
              <a:buFont typeface="Arial"/>
              <a:buChar char="⚬"/>
            </a:pPr>
            <a:r>
              <a:rPr lang="en-US" sz="2394">
                <a:solidFill>
                  <a:srgbClr val="030303"/>
                </a:solidFill>
                <a:latin typeface="Canva Sans"/>
                <a:ea typeface="Canva Sans"/>
                <a:cs typeface="Canva Sans"/>
                <a:sym typeface="Canva Sans"/>
              </a:rPr>
              <a:t>Promote student well-being awareness campaigns nationwide.</a:t>
            </a:r>
          </a:p>
        </p:txBody>
      </p:sp>
      <p:sp>
        <p:nvSpPr>
          <p:cNvPr name="TextBox 15" id="15"/>
          <p:cNvSpPr txBox="true"/>
          <p:nvPr/>
        </p:nvSpPr>
        <p:spPr>
          <a:xfrm rot="0">
            <a:off x="13574430" y="2044659"/>
            <a:ext cx="3459906" cy="3163893"/>
          </a:xfrm>
          <a:prstGeom prst="rect">
            <a:avLst/>
          </a:prstGeom>
        </p:spPr>
        <p:txBody>
          <a:bodyPr anchor="t" rtlCol="false" tIns="0" lIns="0" bIns="0" rIns="0">
            <a:spAutoFit/>
          </a:bodyPr>
          <a:lstStyle/>
          <a:p>
            <a:pPr algn="ctr">
              <a:lnSpc>
                <a:spcPts val="3577"/>
              </a:lnSpc>
            </a:pPr>
            <a:r>
              <a:rPr lang="en-US" b="true" sz="2554" i="true">
                <a:solidFill>
                  <a:srgbClr val="AA1C20"/>
                </a:solidFill>
                <a:latin typeface="Canva Sans Bold Italics"/>
                <a:ea typeface="Canva Sans Bold Italics"/>
                <a:cs typeface="Canva Sans Bold Italics"/>
                <a:sym typeface="Canva Sans Bold Italics"/>
              </a:rPr>
              <a:t>Mann Mitra will grow into a full emotional wellness ecosystem- personalized, preventive, and accessible for every student.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A6A6A6">
                    <a:alpha val="100000"/>
                  </a:srgbClr>
                </a:gs>
                <a:gs pos="100000">
                  <a:srgbClr val="FFFFFF">
                    <a:alpha val="100000"/>
                  </a:srgbClr>
                </a:gs>
              </a:gsLst>
              <a:lin ang="0"/>
            </a:gradFill>
          </p:spPr>
        </p:sp>
      </p:grpSp>
      <p:sp>
        <p:nvSpPr>
          <p:cNvPr name="Freeform 6" id="6"/>
          <p:cNvSpPr/>
          <p:nvPr/>
        </p:nvSpPr>
        <p:spPr>
          <a:xfrm flipH="false" flipV="false" rot="0">
            <a:off x="812899" y="1728639"/>
            <a:ext cx="9804274" cy="1825371"/>
          </a:xfrm>
          <a:custGeom>
            <a:avLst/>
            <a:gdLst/>
            <a:ahLst/>
            <a:cxnLst/>
            <a:rect r="r" b="b" t="t" l="l"/>
            <a:pathLst>
              <a:path h="1825371" w="9804274">
                <a:moveTo>
                  <a:pt x="0" y="0"/>
                </a:moveTo>
                <a:lnTo>
                  <a:pt x="9804274" y="0"/>
                </a:lnTo>
                <a:lnTo>
                  <a:pt x="9804274" y="1825371"/>
                </a:lnTo>
                <a:lnTo>
                  <a:pt x="0" y="1825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798611" y="1742926"/>
            <a:ext cx="114300" cy="1796796"/>
            <a:chOff x="0" y="0"/>
            <a:chExt cx="152400" cy="2395728"/>
          </a:xfrm>
        </p:grpSpPr>
        <p:sp>
          <p:nvSpPr>
            <p:cNvPr name="Freeform 8" id="8"/>
            <p:cNvSpPr/>
            <p:nvPr/>
          </p:nvSpPr>
          <p:spPr>
            <a:xfrm flipH="false" flipV="false" rot="0">
              <a:off x="0" y="0"/>
              <a:ext cx="152400" cy="2395728"/>
            </a:xfrm>
            <a:custGeom>
              <a:avLst/>
              <a:gdLst/>
              <a:ahLst/>
              <a:cxnLst/>
              <a:rect r="r" b="b" t="t" l="l"/>
              <a:pathLst>
                <a:path h="2395728" w="152400">
                  <a:moveTo>
                    <a:pt x="0" y="47244"/>
                  </a:moveTo>
                  <a:cubicBezTo>
                    <a:pt x="0" y="21209"/>
                    <a:pt x="21209" y="0"/>
                    <a:pt x="47244" y="0"/>
                  </a:cubicBezTo>
                  <a:lnTo>
                    <a:pt x="105156" y="0"/>
                  </a:lnTo>
                  <a:cubicBezTo>
                    <a:pt x="131191" y="0"/>
                    <a:pt x="152400" y="21209"/>
                    <a:pt x="152400" y="47244"/>
                  </a:cubicBezTo>
                  <a:lnTo>
                    <a:pt x="152400" y="2348484"/>
                  </a:lnTo>
                  <a:cubicBezTo>
                    <a:pt x="152400" y="2374646"/>
                    <a:pt x="131191" y="2395728"/>
                    <a:pt x="105156" y="2395728"/>
                  </a:cubicBezTo>
                  <a:lnTo>
                    <a:pt x="47244" y="2395728"/>
                  </a:lnTo>
                  <a:cubicBezTo>
                    <a:pt x="21082" y="2395728"/>
                    <a:pt x="0" y="2374519"/>
                    <a:pt x="0" y="2348484"/>
                  </a:cubicBezTo>
                  <a:close/>
                </a:path>
              </a:pathLst>
            </a:custGeom>
            <a:solidFill>
              <a:srgbClr val="1C9770"/>
            </a:solidFill>
          </p:spPr>
        </p:sp>
      </p:grpSp>
      <p:sp>
        <p:nvSpPr>
          <p:cNvPr name="Freeform 9" id="9"/>
          <p:cNvSpPr/>
          <p:nvPr/>
        </p:nvSpPr>
        <p:spPr>
          <a:xfrm flipH="false" flipV="false" rot="0">
            <a:off x="812899" y="3761780"/>
            <a:ext cx="9804274" cy="1825370"/>
          </a:xfrm>
          <a:custGeom>
            <a:avLst/>
            <a:gdLst/>
            <a:ahLst/>
            <a:cxnLst/>
            <a:rect r="r" b="b" t="t" l="l"/>
            <a:pathLst>
              <a:path h="1825370" w="9804274">
                <a:moveTo>
                  <a:pt x="0" y="0"/>
                </a:moveTo>
                <a:lnTo>
                  <a:pt x="9804274" y="0"/>
                </a:lnTo>
                <a:lnTo>
                  <a:pt x="9804274" y="1825370"/>
                </a:lnTo>
                <a:lnTo>
                  <a:pt x="0" y="18253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p:nvPr/>
        </p:nvGrpSpPr>
        <p:grpSpPr>
          <a:xfrm rot="0">
            <a:off x="798611" y="3776067"/>
            <a:ext cx="114300" cy="1796795"/>
            <a:chOff x="0" y="0"/>
            <a:chExt cx="152400" cy="2395727"/>
          </a:xfrm>
        </p:grpSpPr>
        <p:sp>
          <p:nvSpPr>
            <p:cNvPr name="Freeform 11" id="11"/>
            <p:cNvSpPr/>
            <p:nvPr/>
          </p:nvSpPr>
          <p:spPr>
            <a:xfrm flipH="false" flipV="false" rot="0">
              <a:off x="0" y="0"/>
              <a:ext cx="152400" cy="2395728"/>
            </a:xfrm>
            <a:custGeom>
              <a:avLst/>
              <a:gdLst/>
              <a:ahLst/>
              <a:cxnLst/>
              <a:rect r="r" b="b" t="t" l="l"/>
              <a:pathLst>
                <a:path h="2395728" w="152400">
                  <a:moveTo>
                    <a:pt x="0" y="47244"/>
                  </a:moveTo>
                  <a:cubicBezTo>
                    <a:pt x="0" y="21209"/>
                    <a:pt x="21209" y="0"/>
                    <a:pt x="47244" y="0"/>
                  </a:cubicBezTo>
                  <a:lnTo>
                    <a:pt x="105156" y="0"/>
                  </a:lnTo>
                  <a:cubicBezTo>
                    <a:pt x="131191" y="0"/>
                    <a:pt x="152400" y="21209"/>
                    <a:pt x="152400" y="47244"/>
                  </a:cubicBezTo>
                  <a:lnTo>
                    <a:pt x="152400" y="2348484"/>
                  </a:lnTo>
                  <a:cubicBezTo>
                    <a:pt x="152400" y="2374646"/>
                    <a:pt x="131191" y="2395728"/>
                    <a:pt x="105156" y="2395728"/>
                  </a:cubicBezTo>
                  <a:lnTo>
                    <a:pt x="47244" y="2395728"/>
                  </a:lnTo>
                  <a:cubicBezTo>
                    <a:pt x="21082" y="2395728"/>
                    <a:pt x="0" y="2374519"/>
                    <a:pt x="0" y="2348484"/>
                  </a:cubicBezTo>
                  <a:close/>
                </a:path>
              </a:pathLst>
            </a:custGeom>
            <a:solidFill>
              <a:srgbClr val="1C9770"/>
            </a:solidFill>
          </p:spPr>
        </p:sp>
      </p:grpSp>
      <p:sp>
        <p:nvSpPr>
          <p:cNvPr name="Freeform 12" id="12"/>
          <p:cNvSpPr/>
          <p:nvPr/>
        </p:nvSpPr>
        <p:spPr>
          <a:xfrm flipH="false" flipV="false" rot="0">
            <a:off x="812899" y="5794921"/>
            <a:ext cx="9804274" cy="1825371"/>
          </a:xfrm>
          <a:custGeom>
            <a:avLst/>
            <a:gdLst/>
            <a:ahLst/>
            <a:cxnLst/>
            <a:rect r="r" b="b" t="t" l="l"/>
            <a:pathLst>
              <a:path h="1825371" w="9804274">
                <a:moveTo>
                  <a:pt x="0" y="0"/>
                </a:moveTo>
                <a:lnTo>
                  <a:pt x="9804274" y="0"/>
                </a:lnTo>
                <a:lnTo>
                  <a:pt x="9804274" y="1825371"/>
                </a:lnTo>
                <a:lnTo>
                  <a:pt x="0" y="1825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3" id="13"/>
          <p:cNvGrpSpPr/>
          <p:nvPr/>
        </p:nvGrpSpPr>
        <p:grpSpPr>
          <a:xfrm rot="0">
            <a:off x="798611" y="5809209"/>
            <a:ext cx="114300" cy="1796796"/>
            <a:chOff x="0" y="0"/>
            <a:chExt cx="152400" cy="2395728"/>
          </a:xfrm>
        </p:grpSpPr>
        <p:sp>
          <p:nvSpPr>
            <p:cNvPr name="Freeform 14" id="14"/>
            <p:cNvSpPr/>
            <p:nvPr/>
          </p:nvSpPr>
          <p:spPr>
            <a:xfrm flipH="false" flipV="false" rot="0">
              <a:off x="0" y="0"/>
              <a:ext cx="152400" cy="2395728"/>
            </a:xfrm>
            <a:custGeom>
              <a:avLst/>
              <a:gdLst/>
              <a:ahLst/>
              <a:cxnLst/>
              <a:rect r="r" b="b" t="t" l="l"/>
              <a:pathLst>
                <a:path h="2395728" w="152400">
                  <a:moveTo>
                    <a:pt x="0" y="47244"/>
                  </a:moveTo>
                  <a:cubicBezTo>
                    <a:pt x="0" y="21209"/>
                    <a:pt x="21209" y="0"/>
                    <a:pt x="47244" y="0"/>
                  </a:cubicBezTo>
                  <a:lnTo>
                    <a:pt x="105156" y="0"/>
                  </a:lnTo>
                  <a:cubicBezTo>
                    <a:pt x="131191" y="0"/>
                    <a:pt x="152400" y="21209"/>
                    <a:pt x="152400" y="47244"/>
                  </a:cubicBezTo>
                  <a:lnTo>
                    <a:pt x="152400" y="2348484"/>
                  </a:lnTo>
                  <a:cubicBezTo>
                    <a:pt x="152400" y="2374646"/>
                    <a:pt x="131191" y="2395728"/>
                    <a:pt x="105156" y="2395728"/>
                  </a:cubicBezTo>
                  <a:lnTo>
                    <a:pt x="47244" y="2395728"/>
                  </a:lnTo>
                  <a:cubicBezTo>
                    <a:pt x="21082" y="2395728"/>
                    <a:pt x="0" y="2374519"/>
                    <a:pt x="0" y="2348484"/>
                  </a:cubicBezTo>
                  <a:close/>
                </a:path>
              </a:pathLst>
            </a:custGeom>
            <a:solidFill>
              <a:srgbClr val="1C9770"/>
            </a:solidFill>
          </p:spPr>
        </p:sp>
      </p:grpSp>
      <p:sp>
        <p:nvSpPr>
          <p:cNvPr name="Freeform 15" id="15"/>
          <p:cNvSpPr/>
          <p:nvPr/>
        </p:nvSpPr>
        <p:spPr>
          <a:xfrm flipH="false" flipV="false" rot="0">
            <a:off x="812899" y="7828061"/>
            <a:ext cx="9804274" cy="1825371"/>
          </a:xfrm>
          <a:custGeom>
            <a:avLst/>
            <a:gdLst/>
            <a:ahLst/>
            <a:cxnLst/>
            <a:rect r="r" b="b" t="t" l="l"/>
            <a:pathLst>
              <a:path h="1825371" w="9804274">
                <a:moveTo>
                  <a:pt x="0" y="0"/>
                </a:moveTo>
                <a:lnTo>
                  <a:pt x="9804274" y="0"/>
                </a:lnTo>
                <a:lnTo>
                  <a:pt x="9804274" y="1825371"/>
                </a:lnTo>
                <a:lnTo>
                  <a:pt x="0" y="18253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6" id="16"/>
          <p:cNvGrpSpPr/>
          <p:nvPr/>
        </p:nvGrpSpPr>
        <p:grpSpPr>
          <a:xfrm rot="0">
            <a:off x="798611" y="7842349"/>
            <a:ext cx="114300" cy="1796796"/>
            <a:chOff x="0" y="0"/>
            <a:chExt cx="152400" cy="2395728"/>
          </a:xfrm>
        </p:grpSpPr>
        <p:sp>
          <p:nvSpPr>
            <p:cNvPr name="Freeform 17" id="17"/>
            <p:cNvSpPr/>
            <p:nvPr/>
          </p:nvSpPr>
          <p:spPr>
            <a:xfrm flipH="false" flipV="false" rot="0">
              <a:off x="0" y="0"/>
              <a:ext cx="152400" cy="2395728"/>
            </a:xfrm>
            <a:custGeom>
              <a:avLst/>
              <a:gdLst/>
              <a:ahLst/>
              <a:cxnLst/>
              <a:rect r="r" b="b" t="t" l="l"/>
              <a:pathLst>
                <a:path h="2395728" w="152400">
                  <a:moveTo>
                    <a:pt x="0" y="47244"/>
                  </a:moveTo>
                  <a:cubicBezTo>
                    <a:pt x="0" y="21209"/>
                    <a:pt x="21209" y="0"/>
                    <a:pt x="47244" y="0"/>
                  </a:cubicBezTo>
                  <a:lnTo>
                    <a:pt x="105156" y="0"/>
                  </a:lnTo>
                  <a:cubicBezTo>
                    <a:pt x="131191" y="0"/>
                    <a:pt x="152400" y="21209"/>
                    <a:pt x="152400" y="47244"/>
                  </a:cubicBezTo>
                  <a:lnTo>
                    <a:pt x="152400" y="2348484"/>
                  </a:lnTo>
                  <a:cubicBezTo>
                    <a:pt x="152400" y="2374646"/>
                    <a:pt x="131191" y="2395728"/>
                    <a:pt x="105156" y="2395728"/>
                  </a:cubicBezTo>
                  <a:lnTo>
                    <a:pt x="47244" y="2395728"/>
                  </a:lnTo>
                  <a:cubicBezTo>
                    <a:pt x="21082" y="2395728"/>
                    <a:pt x="0" y="2374519"/>
                    <a:pt x="0" y="2348484"/>
                  </a:cubicBezTo>
                  <a:close/>
                </a:path>
              </a:pathLst>
            </a:custGeom>
            <a:solidFill>
              <a:srgbClr val="1C9770"/>
            </a:solidFill>
          </p:spPr>
        </p:sp>
      </p:grpSp>
      <p:grpSp>
        <p:nvGrpSpPr>
          <p:cNvPr name="Group 18" id="18"/>
          <p:cNvGrpSpPr/>
          <p:nvPr/>
        </p:nvGrpSpPr>
        <p:grpSpPr>
          <a:xfrm rot="0">
            <a:off x="11939104" y="4220159"/>
            <a:ext cx="5907277" cy="8092578"/>
            <a:chOff x="0" y="0"/>
            <a:chExt cx="7876369" cy="10790104"/>
          </a:xfrm>
        </p:grpSpPr>
        <p:sp>
          <p:nvSpPr>
            <p:cNvPr name="Freeform 19" id="19"/>
            <p:cNvSpPr/>
            <p:nvPr/>
          </p:nvSpPr>
          <p:spPr>
            <a:xfrm flipH="false" flipV="false" rot="0">
              <a:off x="0" y="0"/>
              <a:ext cx="7876413" cy="10790047"/>
            </a:xfrm>
            <a:custGeom>
              <a:avLst/>
              <a:gdLst/>
              <a:ahLst/>
              <a:cxnLst/>
              <a:rect r="r" b="b" t="t" l="l"/>
              <a:pathLst>
                <a:path h="10790047" w="7876413">
                  <a:moveTo>
                    <a:pt x="0" y="0"/>
                  </a:moveTo>
                  <a:lnTo>
                    <a:pt x="7876413" y="0"/>
                  </a:lnTo>
                  <a:lnTo>
                    <a:pt x="7876413" y="10790047"/>
                  </a:lnTo>
                  <a:lnTo>
                    <a:pt x="0" y="10790047"/>
                  </a:lnTo>
                  <a:lnTo>
                    <a:pt x="0" y="0"/>
                  </a:lnTo>
                  <a:close/>
                </a:path>
              </a:pathLst>
            </a:custGeom>
            <a:blipFill>
              <a:blip r:embed="rId4"/>
              <a:stretch>
                <a:fillRect l="0" t="-4708" r="0" b="-4708"/>
              </a:stretch>
            </a:blipFill>
          </p:spPr>
        </p:sp>
      </p:grpSp>
      <p:grpSp>
        <p:nvGrpSpPr>
          <p:cNvPr name="Group 20" id="20"/>
          <p:cNvGrpSpPr/>
          <p:nvPr/>
        </p:nvGrpSpPr>
        <p:grpSpPr>
          <a:xfrm rot="0">
            <a:off x="11939104" y="-17139"/>
            <a:ext cx="5320196" cy="4229556"/>
            <a:chOff x="0" y="0"/>
            <a:chExt cx="7093595" cy="5639408"/>
          </a:xfrm>
        </p:grpSpPr>
        <p:sp>
          <p:nvSpPr>
            <p:cNvPr name="Freeform 21" id="21"/>
            <p:cNvSpPr/>
            <p:nvPr/>
          </p:nvSpPr>
          <p:spPr>
            <a:xfrm flipH="false" flipV="false" rot="0">
              <a:off x="0" y="0"/>
              <a:ext cx="7093585" cy="5639435"/>
            </a:xfrm>
            <a:custGeom>
              <a:avLst/>
              <a:gdLst/>
              <a:ahLst/>
              <a:cxnLst/>
              <a:rect r="r" b="b" t="t" l="l"/>
              <a:pathLst>
                <a:path h="5639435" w="7093585">
                  <a:moveTo>
                    <a:pt x="0" y="0"/>
                  </a:moveTo>
                  <a:lnTo>
                    <a:pt x="7093585" y="0"/>
                  </a:lnTo>
                  <a:lnTo>
                    <a:pt x="7093585" y="5639435"/>
                  </a:lnTo>
                  <a:lnTo>
                    <a:pt x="0" y="5639435"/>
                  </a:lnTo>
                  <a:lnTo>
                    <a:pt x="0" y="0"/>
                  </a:lnTo>
                  <a:close/>
                </a:path>
              </a:pathLst>
            </a:custGeom>
            <a:blipFill>
              <a:blip r:embed="rId5"/>
              <a:stretch>
                <a:fillRect l="0" t="-5" r="0" b="-5"/>
              </a:stretch>
            </a:blipFill>
          </p:spPr>
        </p:sp>
      </p:grpSp>
      <p:sp>
        <p:nvSpPr>
          <p:cNvPr name="TextBox 22" id="22"/>
          <p:cNvSpPr txBox="true"/>
          <p:nvPr/>
        </p:nvSpPr>
        <p:spPr>
          <a:xfrm rot="0">
            <a:off x="827186" y="592782"/>
            <a:ext cx="9303544" cy="795635"/>
          </a:xfrm>
          <a:prstGeom prst="rect">
            <a:avLst/>
          </a:prstGeom>
        </p:spPr>
        <p:txBody>
          <a:bodyPr anchor="t" rtlCol="false" tIns="0" lIns="0" bIns="0" rIns="0">
            <a:spAutoFit/>
          </a:bodyPr>
          <a:lstStyle/>
          <a:p>
            <a:pPr algn="l">
              <a:lnSpc>
                <a:spcPts val="5812"/>
              </a:lnSpc>
            </a:pPr>
            <a:r>
              <a:rPr lang="en-US" sz="4625" b="true">
                <a:solidFill>
                  <a:srgbClr val="030303"/>
                </a:solidFill>
                <a:latin typeface="DM Sans Bold"/>
                <a:ea typeface="DM Sans Bold"/>
                <a:cs typeface="DM Sans Bold"/>
                <a:sym typeface="DM Sans Bold"/>
              </a:rPr>
              <a:t>The Challenge: Students in Crisis</a:t>
            </a:r>
          </a:p>
        </p:txBody>
      </p:sp>
      <p:sp>
        <p:nvSpPr>
          <p:cNvPr name="TextBox 23" id="23"/>
          <p:cNvSpPr txBox="true"/>
          <p:nvPr/>
        </p:nvSpPr>
        <p:spPr>
          <a:xfrm rot="0">
            <a:off x="1177826" y="1988790"/>
            <a:ext cx="3868358" cy="377542"/>
          </a:xfrm>
          <a:prstGeom prst="rect">
            <a:avLst/>
          </a:prstGeom>
        </p:spPr>
        <p:txBody>
          <a:bodyPr anchor="t" rtlCol="false" tIns="0" lIns="0" bIns="0" rIns="0">
            <a:spAutoFit/>
          </a:bodyPr>
          <a:lstStyle/>
          <a:p>
            <a:pPr algn="l">
              <a:lnSpc>
                <a:spcPts val="2951"/>
              </a:lnSpc>
            </a:pPr>
            <a:r>
              <a:rPr lang="en-US" sz="2373" b="true">
                <a:solidFill>
                  <a:srgbClr val="464646"/>
                </a:solidFill>
                <a:latin typeface="DM Sans Bold"/>
                <a:ea typeface="DM Sans Bold"/>
                <a:cs typeface="DM Sans Bold"/>
                <a:sym typeface="DM Sans Bold"/>
              </a:rPr>
              <a:t>Rising Mental Health Crisis</a:t>
            </a:r>
          </a:p>
        </p:txBody>
      </p:sp>
      <p:sp>
        <p:nvSpPr>
          <p:cNvPr name="TextBox 24" id="24"/>
          <p:cNvSpPr txBox="true"/>
          <p:nvPr/>
        </p:nvSpPr>
        <p:spPr>
          <a:xfrm rot="0">
            <a:off x="1177826" y="2366368"/>
            <a:ext cx="9160074" cy="908447"/>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Student stress, anxiety, and burnout have reached alarming levels, with inadequate support systems.</a:t>
            </a:r>
          </a:p>
        </p:txBody>
      </p:sp>
      <p:sp>
        <p:nvSpPr>
          <p:cNvPr name="TextBox 25" id="25"/>
          <p:cNvSpPr txBox="true"/>
          <p:nvPr/>
        </p:nvSpPr>
        <p:spPr>
          <a:xfrm rot="0">
            <a:off x="1177826" y="4021931"/>
            <a:ext cx="3318119" cy="377405"/>
          </a:xfrm>
          <a:prstGeom prst="rect">
            <a:avLst/>
          </a:prstGeom>
        </p:spPr>
        <p:txBody>
          <a:bodyPr anchor="t" rtlCol="false" tIns="0" lIns="0" bIns="0" rIns="0">
            <a:spAutoFit/>
          </a:bodyPr>
          <a:lstStyle/>
          <a:p>
            <a:pPr algn="l">
              <a:lnSpc>
                <a:spcPts val="2971"/>
              </a:lnSpc>
            </a:pPr>
            <a:r>
              <a:rPr lang="en-US" sz="2391" b="true">
                <a:solidFill>
                  <a:srgbClr val="464646"/>
                </a:solidFill>
                <a:latin typeface="DM Sans Bold"/>
                <a:ea typeface="DM Sans Bold"/>
                <a:cs typeface="DM Sans Bold"/>
                <a:sym typeface="DM Sans Bold"/>
              </a:rPr>
              <a:t>Accessibility Gap</a:t>
            </a:r>
          </a:p>
        </p:txBody>
      </p:sp>
      <p:sp>
        <p:nvSpPr>
          <p:cNvPr name="TextBox 26" id="26"/>
          <p:cNvSpPr txBox="true"/>
          <p:nvPr/>
        </p:nvSpPr>
        <p:spPr>
          <a:xfrm rot="0">
            <a:off x="1177826" y="4399509"/>
            <a:ext cx="9160074" cy="908448"/>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Rural and low-connectivity students lack access to premium mental health apps and professional support.</a:t>
            </a:r>
          </a:p>
        </p:txBody>
      </p:sp>
      <p:sp>
        <p:nvSpPr>
          <p:cNvPr name="TextBox 27" id="27"/>
          <p:cNvSpPr txBox="true"/>
          <p:nvPr/>
        </p:nvSpPr>
        <p:spPr>
          <a:xfrm rot="0">
            <a:off x="1177826" y="6055073"/>
            <a:ext cx="3128516" cy="368153"/>
          </a:xfrm>
          <a:prstGeom prst="rect">
            <a:avLst/>
          </a:prstGeom>
        </p:spPr>
        <p:txBody>
          <a:bodyPr anchor="t" rtlCol="false" tIns="0" lIns="0" bIns="0" rIns="0">
            <a:spAutoFit/>
          </a:bodyPr>
          <a:lstStyle/>
          <a:p>
            <a:pPr algn="l">
              <a:lnSpc>
                <a:spcPts val="2919"/>
              </a:lnSpc>
            </a:pPr>
            <a:r>
              <a:rPr lang="en-US" sz="2347" b="true">
                <a:solidFill>
                  <a:srgbClr val="464646"/>
                </a:solidFill>
                <a:latin typeface="DM Sans Bold"/>
                <a:ea typeface="DM Sans Bold"/>
                <a:cs typeface="DM Sans Bold"/>
                <a:sym typeface="DM Sans Bold"/>
              </a:rPr>
              <a:t>Stigma Barrier</a:t>
            </a:r>
          </a:p>
        </p:txBody>
      </p:sp>
      <p:sp>
        <p:nvSpPr>
          <p:cNvPr name="TextBox 28" id="28"/>
          <p:cNvSpPr txBox="true"/>
          <p:nvPr/>
        </p:nvSpPr>
        <p:spPr>
          <a:xfrm rot="0">
            <a:off x="1177826" y="6432649"/>
            <a:ext cx="9160074" cy="908447"/>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Fear of judgment prevents students from seeking help through traditional, public-facing channels.</a:t>
            </a:r>
          </a:p>
        </p:txBody>
      </p:sp>
      <p:sp>
        <p:nvSpPr>
          <p:cNvPr name="TextBox 29" id="29"/>
          <p:cNvSpPr txBox="true"/>
          <p:nvPr/>
        </p:nvSpPr>
        <p:spPr>
          <a:xfrm rot="0">
            <a:off x="1177826" y="8088214"/>
            <a:ext cx="3318119" cy="368132"/>
          </a:xfrm>
          <a:prstGeom prst="rect">
            <a:avLst/>
          </a:prstGeom>
        </p:spPr>
        <p:txBody>
          <a:bodyPr anchor="t" rtlCol="false" tIns="0" lIns="0" bIns="0" rIns="0">
            <a:spAutoFit/>
          </a:bodyPr>
          <a:lstStyle/>
          <a:p>
            <a:pPr algn="l">
              <a:lnSpc>
                <a:spcPts val="2924"/>
              </a:lnSpc>
            </a:pPr>
            <a:r>
              <a:rPr lang="en-US" sz="2352" b="true">
                <a:solidFill>
                  <a:srgbClr val="464646"/>
                </a:solidFill>
                <a:latin typeface="DM Sans Bold"/>
                <a:ea typeface="DM Sans Bold"/>
                <a:cs typeface="DM Sans Bold"/>
                <a:sym typeface="DM Sans Bold"/>
              </a:rPr>
              <a:t>Fragmented Solutions</a:t>
            </a:r>
          </a:p>
        </p:txBody>
      </p:sp>
      <p:sp>
        <p:nvSpPr>
          <p:cNvPr name="TextBox 30" id="30"/>
          <p:cNvSpPr txBox="true"/>
          <p:nvPr/>
        </p:nvSpPr>
        <p:spPr>
          <a:xfrm rot="0">
            <a:off x="1177826" y="8465790"/>
            <a:ext cx="9160074" cy="908447"/>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No single platform combines AI-powered support with offline functionality for truly universal access.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CDFFD8">
                    <a:alpha val="100000"/>
                  </a:srgbClr>
                </a:gs>
                <a:gs pos="100000">
                  <a:srgbClr val="94B9FF">
                    <a:alpha val="100000"/>
                  </a:srgbClr>
                </a:gs>
              </a:gsLst>
              <a:lin ang="0"/>
            </a:gradFill>
          </p:spPr>
        </p:sp>
      </p:grpSp>
      <p:grpSp>
        <p:nvGrpSpPr>
          <p:cNvPr name="Group 6" id="6"/>
          <p:cNvGrpSpPr/>
          <p:nvPr/>
        </p:nvGrpSpPr>
        <p:grpSpPr>
          <a:xfrm rot="0">
            <a:off x="9439108" y="1634259"/>
            <a:ext cx="8627249" cy="8583938"/>
            <a:chOff x="0" y="0"/>
            <a:chExt cx="11502999" cy="11445251"/>
          </a:xfrm>
        </p:grpSpPr>
        <p:sp>
          <p:nvSpPr>
            <p:cNvPr name="Freeform 7" id="7"/>
            <p:cNvSpPr/>
            <p:nvPr/>
          </p:nvSpPr>
          <p:spPr>
            <a:xfrm flipH="false" flipV="false" rot="0">
              <a:off x="0" y="0"/>
              <a:ext cx="11503025" cy="11445240"/>
            </a:xfrm>
            <a:custGeom>
              <a:avLst/>
              <a:gdLst/>
              <a:ahLst/>
              <a:cxnLst/>
              <a:rect r="r" b="b" t="t" l="l"/>
              <a:pathLst>
                <a:path h="11445240" w="11503025">
                  <a:moveTo>
                    <a:pt x="0" y="0"/>
                  </a:moveTo>
                  <a:lnTo>
                    <a:pt x="11503025" y="0"/>
                  </a:lnTo>
                  <a:lnTo>
                    <a:pt x="11503025" y="11445240"/>
                  </a:lnTo>
                  <a:lnTo>
                    <a:pt x="0" y="11445240"/>
                  </a:lnTo>
                  <a:lnTo>
                    <a:pt x="0" y="0"/>
                  </a:lnTo>
                  <a:close/>
                </a:path>
              </a:pathLst>
            </a:custGeom>
            <a:blipFill>
              <a:blip r:embed="rId2"/>
              <a:stretch>
                <a:fillRect l="0" t="-252" r="0" b="-252"/>
              </a:stretch>
            </a:blipFill>
          </p:spPr>
        </p:sp>
      </p:grpSp>
      <p:sp>
        <p:nvSpPr>
          <p:cNvPr name="TextBox 8" id="8"/>
          <p:cNvSpPr txBox="true"/>
          <p:nvPr/>
        </p:nvSpPr>
        <p:spPr>
          <a:xfrm rot="0">
            <a:off x="1182304" y="173841"/>
            <a:ext cx="14995326" cy="1460418"/>
          </a:xfrm>
          <a:prstGeom prst="rect">
            <a:avLst/>
          </a:prstGeom>
        </p:spPr>
        <p:txBody>
          <a:bodyPr anchor="t" rtlCol="false" tIns="0" lIns="0" bIns="0" rIns="0">
            <a:spAutoFit/>
          </a:bodyPr>
          <a:lstStyle/>
          <a:p>
            <a:pPr algn="ctr">
              <a:lnSpc>
                <a:spcPts val="5750"/>
              </a:lnSpc>
            </a:pPr>
            <a:r>
              <a:rPr lang="en-US" sz="4625" b="true">
                <a:solidFill>
                  <a:srgbClr val="030303"/>
                </a:solidFill>
                <a:latin typeface="DM Sans Bold"/>
                <a:ea typeface="DM Sans Bold"/>
                <a:cs typeface="DM Sans Bold"/>
                <a:sym typeface="DM Sans Bold"/>
              </a:rPr>
              <a:t>Meet Mann Mitra: Your Personal Wellness Companion</a:t>
            </a:r>
          </a:p>
        </p:txBody>
      </p:sp>
      <p:sp>
        <p:nvSpPr>
          <p:cNvPr name="TextBox 9" id="9"/>
          <p:cNvSpPr txBox="true"/>
          <p:nvPr/>
        </p:nvSpPr>
        <p:spPr>
          <a:xfrm rot="0">
            <a:off x="824359" y="1720075"/>
            <a:ext cx="5640884" cy="460622"/>
          </a:xfrm>
          <a:prstGeom prst="rect">
            <a:avLst/>
          </a:prstGeom>
        </p:spPr>
        <p:txBody>
          <a:bodyPr anchor="t" rtlCol="false" tIns="0" lIns="0" bIns="0" rIns="0">
            <a:spAutoFit/>
          </a:bodyPr>
          <a:lstStyle/>
          <a:p>
            <a:pPr algn="l">
              <a:lnSpc>
                <a:spcPts val="3436"/>
              </a:lnSpc>
            </a:pPr>
            <a:r>
              <a:rPr lang="en-US" sz="2750" b="true">
                <a:solidFill>
                  <a:srgbClr val="030303"/>
                </a:solidFill>
                <a:latin typeface="DM Sans Bold"/>
                <a:ea typeface="DM Sans Bold"/>
                <a:cs typeface="DM Sans Bold"/>
                <a:sym typeface="DM Sans Bold"/>
              </a:rPr>
              <a:t>Always There. Always Accessible.</a:t>
            </a:r>
          </a:p>
        </p:txBody>
      </p:sp>
      <p:sp>
        <p:nvSpPr>
          <p:cNvPr name="TextBox 10" id="10"/>
          <p:cNvSpPr txBox="true"/>
          <p:nvPr/>
        </p:nvSpPr>
        <p:spPr>
          <a:xfrm rot="0">
            <a:off x="824359" y="2642249"/>
            <a:ext cx="8032402" cy="1541509"/>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Mann Mitra is an empathetic AI companion designed specifically for students. Chat with an intelligent mentor who understands your challenges, track your emotional and academic progress, and access wellness tools anytime—even without internet.</a:t>
            </a:r>
          </a:p>
        </p:txBody>
      </p:sp>
      <p:sp>
        <p:nvSpPr>
          <p:cNvPr name="TextBox 11" id="11"/>
          <p:cNvSpPr txBox="true"/>
          <p:nvPr/>
        </p:nvSpPr>
        <p:spPr>
          <a:xfrm rot="0">
            <a:off x="824359" y="4404866"/>
            <a:ext cx="8032402" cy="529233"/>
          </a:xfrm>
          <a:prstGeom prst="rect">
            <a:avLst/>
          </a:prstGeom>
        </p:spPr>
        <p:txBody>
          <a:bodyPr anchor="t" rtlCol="false" tIns="0" lIns="0" bIns="0" rIns="0">
            <a:spAutoFit/>
          </a:bodyPr>
          <a:lstStyle/>
          <a:p>
            <a:pPr algn="l">
              <a:lnSpc>
                <a:spcPts val="2937"/>
              </a:lnSpc>
            </a:pPr>
            <a:r>
              <a:rPr lang="en-US" sz="1812" b="true">
                <a:solidFill>
                  <a:srgbClr val="464646"/>
                </a:solidFill>
                <a:latin typeface="Inter Bold"/>
                <a:ea typeface="Inter Bold"/>
                <a:cs typeface="Inter Bold"/>
                <a:sym typeface="Inter Bold"/>
              </a:rPr>
              <a:t>Manage stress, stay focused, grow stronger—together.</a:t>
            </a:r>
          </a:p>
        </p:txBody>
      </p:sp>
      <p:grpSp>
        <p:nvGrpSpPr>
          <p:cNvPr name="Group 12" id="12"/>
          <p:cNvGrpSpPr/>
          <p:nvPr/>
        </p:nvGrpSpPr>
        <p:grpSpPr>
          <a:xfrm rot="0">
            <a:off x="824359" y="5101034"/>
            <a:ext cx="6531807" cy="4830614"/>
            <a:chOff x="0" y="0"/>
            <a:chExt cx="8709076" cy="6440819"/>
          </a:xfrm>
        </p:grpSpPr>
        <p:sp>
          <p:nvSpPr>
            <p:cNvPr name="Freeform 13" id="13"/>
            <p:cNvSpPr/>
            <p:nvPr/>
          </p:nvSpPr>
          <p:spPr>
            <a:xfrm flipH="false" flipV="false" rot="0">
              <a:off x="0" y="0"/>
              <a:ext cx="8709025" cy="6440805"/>
            </a:xfrm>
            <a:custGeom>
              <a:avLst/>
              <a:gdLst/>
              <a:ahLst/>
              <a:cxnLst/>
              <a:rect r="r" b="b" t="t" l="l"/>
              <a:pathLst>
                <a:path h="6440805" w="8709025">
                  <a:moveTo>
                    <a:pt x="0" y="0"/>
                  </a:moveTo>
                  <a:lnTo>
                    <a:pt x="8709025" y="0"/>
                  </a:lnTo>
                  <a:lnTo>
                    <a:pt x="8709025" y="6440805"/>
                  </a:lnTo>
                  <a:lnTo>
                    <a:pt x="0" y="6440805"/>
                  </a:lnTo>
                  <a:lnTo>
                    <a:pt x="0" y="0"/>
                  </a:lnTo>
                  <a:close/>
                </a:path>
              </a:pathLst>
            </a:custGeom>
            <a:blipFill>
              <a:blip r:embed="rId3"/>
              <a:stretch>
                <a:fillRect l="0" t="-17608" r="0" b="-17608"/>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E7AA51">
                    <a:alpha val="100000"/>
                  </a:srgbClr>
                </a:gs>
                <a:gs pos="25000">
                  <a:srgbClr val="FFE499">
                    <a:alpha val="100000"/>
                  </a:srgbClr>
                </a:gs>
                <a:gs pos="50000">
                  <a:srgbClr val="8D5A1B">
                    <a:alpha val="100000"/>
                  </a:srgbClr>
                </a:gs>
                <a:gs pos="75000">
                  <a:srgbClr val="E7AA51">
                    <a:alpha val="100000"/>
                  </a:srgbClr>
                </a:gs>
                <a:gs pos="100000">
                  <a:srgbClr val="AC7031">
                    <a:alpha val="100000"/>
                  </a:srgbClr>
                </a:gs>
              </a:gsLst>
              <a:lin ang="5400000"/>
            </a:gradFill>
          </p:spPr>
        </p:sp>
      </p:grpSp>
      <p:grpSp>
        <p:nvGrpSpPr>
          <p:cNvPr name="Group 6" id="6"/>
          <p:cNvGrpSpPr/>
          <p:nvPr/>
        </p:nvGrpSpPr>
        <p:grpSpPr>
          <a:xfrm rot="0">
            <a:off x="856655" y="1927472"/>
            <a:ext cx="8154854" cy="2386371"/>
            <a:chOff x="0" y="0"/>
            <a:chExt cx="10873139" cy="3181828"/>
          </a:xfrm>
        </p:grpSpPr>
        <p:sp>
          <p:nvSpPr>
            <p:cNvPr name="Freeform 7" id="7"/>
            <p:cNvSpPr/>
            <p:nvPr/>
          </p:nvSpPr>
          <p:spPr>
            <a:xfrm flipH="false" flipV="false" rot="0">
              <a:off x="0" y="0"/>
              <a:ext cx="10873232" cy="3181858"/>
            </a:xfrm>
            <a:custGeom>
              <a:avLst/>
              <a:gdLst/>
              <a:ahLst/>
              <a:cxnLst/>
              <a:rect r="r" b="b" t="t" l="l"/>
              <a:pathLst>
                <a:path h="3181858" w="10873232">
                  <a:moveTo>
                    <a:pt x="0" y="49022"/>
                  </a:moveTo>
                  <a:cubicBezTo>
                    <a:pt x="0" y="21971"/>
                    <a:pt x="21971" y="0"/>
                    <a:pt x="49022" y="0"/>
                  </a:cubicBezTo>
                  <a:lnTo>
                    <a:pt x="10824210" y="0"/>
                  </a:lnTo>
                  <a:cubicBezTo>
                    <a:pt x="10851261" y="0"/>
                    <a:pt x="10873232" y="21971"/>
                    <a:pt x="10873232" y="49022"/>
                  </a:cubicBezTo>
                  <a:lnTo>
                    <a:pt x="10873232" y="3132836"/>
                  </a:lnTo>
                  <a:cubicBezTo>
                    <a:pt x="10873232" y="3159887"/>
                    <a:pt x="10851261" y="3181858"/>
                    <a:pt x="10824210" y="3181858"/>
                  </a:cubicBezTo>
                  <a:lnTo>
                    <a:pt x="49022" y="3181858"/>
                  </a:lnTo>
                  <a:cubicBezTo>
                    <a:pt x="21971" y="3181858"/>
                    <a:pt x="0" y="3159887"/>
                    <a:pt x="0" y="3132836"/>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8" id="8"/>
          <p:cNvGrpSpPr/>
          <p:nvPr/>
        </p:nvGrpSpPr>
        <p:grpSpPr>
          <a:xfrm rot="0">
            <a:off x="1101329" y="2172146"/>
            <a:ext cx="734283" cy="734282"/>
            <a:chOff x="0" y="0"/>
            <a:chExt cx="979044" cy="979042"/>
          </a:xfrm>
        </p:grpSpPr>
        <p:sp>
          <p:nvSpPr>
            <p:cNvPr name="Freeform 9" id="9"/>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sp>
        <p:nvSpPr>
          <p:cNvPr name="Freeform 10" id="10" descr="preencoded.png"/>
          <p:cNvSpPr/>
          <p:nvPr/>
        </p:nvSpPr>
        <p:spPr>
          <a:xfrm flipH="false" flipV="false" rot="0">
            <a:off x="1303287" y="2373957"/>
            <a:ext cx="330399" cy="330399"/>
          </a:xfrm>
          <a:custGeom>
            <a:avLst/>
            <a:gdLst/>
            <a:ahLst/>
            <a:cxnLst/>
            <a:rect r="r" b="b" t="t" l="l"/>
            <a:pathLst>
              <a:path h="330399" w="330399">
                <a:moveTo>
                  <a:pt x="0" y="0"/>
                </a:moveTo>
                <a:lnTo>
                  <a:pt x="330399" y="0"/>
                </a:lnTo>
                <a:lnTo>
                  <a:pt x="330399" y="330399"/>
                </a:lnTo>
                <a:lnTo>
                  <a:pt x="0" y="330399"/>
                </a:lnTo>
                <a:lnTo>
                  <a:pt x="0" y="0"/>
                </a:lnTo>
                <a:close/>
              </a:path>
            </a:pathLst>
          </a:custGeom>
          <a:blipFill>
            <a:blip r:embed="rId2">
              <a:extLst>
                <a:ext uri="{96DAC541-7B7A-43D3-8B79-37D633B846F1}">
                  <asvg:svgBlip xmlns:asvg="http://schemas.microsoft.com/office/drawing/2016/SVG/main" r:embed="rId3"/>
                </a:ext>
              </a:extLst>
            </a:blip>
            <a:stretch>
              <a:fillRect l="-1428" t="0" r="-1428" b="0"/>
            </a:stretch>
          </a:blipFill>
        </p:spPr>
      </p:sp>
      <p:grpSp>
        <p:nvGrpSpPr>
          <p:cNvPr name="Group 11" id="11"/>
          <p:cNvGrpSpPr/>
          <p:nvPr/>
        </p:nvGrpSpPr>
        <p:grpSpPr>
          <a:xfrm rot="0">
            <a:off x="9266336" y="1927472"/>
            <a:ext cx="8165021" cy="2389346"/>
            <a:chOff x="0" y="0"/>
            <a:chExt cx="10886695" cy="3185795"/>
          </a:xfrm>
        </p:grpSpPr>
        <p:sp>
          <p:nvSpPr>
            <p:cNvPr name="Freeform 12" id="12"/>
            <p:cNvSpPr/>
            <p:nvPr/>
          </p:nvSpPr>
          <p:spPr>
            <a:xfrm flipH="false" flipV="false" rot="0">
              <a:off x="0" y="0"/>
              <a:ext cx="10886694" cy="3185795"/>
            </a:xfrm>
            <a:custGeom>
              <a:avLst/>
              <a:gdLst/>
              <a:ahLst/>
              <a:cxnLst/>
              <a:rect r="r" b="b" t="t" l="l"/>
              <a:pathLst>
                <a:path h="3185795" w="10886694">
                  <a:moveTo>
                    <a:pt x="0" y="49022"/>
                  </a:moveTo>
                  <a:cubicBezTo>
                    <a:pt x="0" y="21971"/>
                    <a:pt x="21971" y="0"/>
                    <a:pt x="49022" y="0"/>
                  </a:cubicBezTo>
                  <a:lnTo>
                    <a:pt x="10837672" y="0"/>
                  </a:lnTo>
                  <a:cubicBezTo>
                    <a:pt x="10864723" y="0"/>
                    <a:pt x="10886694" y="21971"/>
                    <a:pt x="10886694" y="49022"/>
                  </a:cubicBezTo>
                  <a:lnTo>
                    <a:pt x="10886694" y="3136773"/>
                  </a:lnTo>
                  <a:cubicBezTo>
                    <a:pt x="10886694" y="3163824"/>
                    <a:pt x="10864723" y="3185795"/>
                    <a:pt x="10837672" y="3185795"/>
                  </a:cubicBezTo>
                  <a:lnTo>
                    <a:pt x="49022" y="3185795"/>
                  </a:lnTo>
                  <a:cubicBezTo>
                    <a:pt x="21971" y="3185795"/>
                    <a:pt x="0" y="3163824"/>
                    <a:pt x="0" y="3136773"/>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13" id="13"/>
          <p:cNvGrpSpPr/>
          <p:nvPr/>
        </p:nvGrpSpPr>
        <p:grpSpPr>
          <a:xfrm rot="0">
            <a:off x="9511010" y="2172146"/>
            <a:ext cx="734282" cy="734282"/>
            <a:chOff x="0" y="0"/>
            <a:chExt cx="979042" cy="979042"/>
          </a:xfrm>
        </p:grpSpPr>
        <p:sp>
          <p:nvSpPr>
            <p:cNvPr name="Freeform 14" id="14"/>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sp>
        <p:nvSpPr>
          <p:cNvPr name="Freeform 15" id="15" descr="preencoded.png"/>
          <p:cNvSpPr/>
          <p:nvPr/>
        </p:nvSpPr>
        <p:spPr>
          <a:xfrm flipH="false" flipV="false" rot="0">
            <a:off x="9712970" y="2373957"/>
            <a:ext cx="330399" cy="330399"/>
          </a:xfrm>
          <a:custGeom>
            <a:avLst/>
            <a:gdLst/>
            <a:ahLst/>
            <a:cxnLst/>
            <a:rect r="r" b="b" t="t" l="l"/>
            <a:pathLst>
              <a:path h="330399" w="330399">
                <a:moveTo>
                  <a:pt x="0" y="0"/>
                </a:moveTo>
                <a:lnTo>
                  <a:pt x="330399" y="0"/>
                </a:lnTo>
                <a:lnTo>
                  <a:pt x="330399" y="330399"/>
                </a:lnTo>
                <a:lnTo>
                  <a:pt x="0" y="3303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6" id="16"/>
          <p:cNvGrpSpPr/>
          <p:nvPr/>
        </p:nvGrpSpPr>
        <p:grpSpPr>
          <a:xfrm rot="0">
            <a:off x="856655" y="4561434"/>
            <a:ext cx="8165021" cy="2389346"/>
            <a:chOff x="0" y="0"/>
            <a:chExt cx="10886695" cy="3185795"/>
          </a:xfrm>
        </p:grpSpPr>
        <p:sp>
          <p:nvSpPr>
            <p:cNvPr name="Freeform 17" id="17"/>
            <p:cNvSpPr/>
            <p:nvPr/>
          </p:nvSpPr>
          <p:spPr>
            <a:xfrm flipH="false" flipV="false" rot="0">
              <a:off x="0" y="0"/>
              <a:ext cx="10886694" cy="3185795"/>
            </a:xfrm>
            <a:custGeom>
              <a:avLst/>
              <a:gdLst/>
              <a:ahLst/>
              <a:cxnLst/>
              <a:rect r="r" b="b" t="t" l="l"/>
              <a:pathLst>
                <a:path h="3185795" w="10886694">
                  <a:moveTo>
                    <a:pt x="0" y="49022"/>
                  </a:moveTo>
                  <a:cubicBezTo>
                    <a:pt x="0" y="21971"/>
                    <a:pt x="21971" y="0"/>
                    <a:pt x="49022" y="0"/>
                  </a:cubicBezTo>
                  <a:lnTo>
                    <a:pt x="10837672" y="0"/>
                  </a:lnTo>
                  <a:cubicBezTo>
                    <a:pt x="10864723" y="0"/>
                    <a:pt x="10886694" y="21971"/>
                    <a:pt x="10886694" y="49022"/>
                  </a:cubicBezTo>
                  <a:lnTo>
                    <a:pt x="10886694" y="3136773"/>
                  </a:lnTo>
                  <a:cubicBezTo>
                    <a:pt x="10886694" y="3163824"/>
                    <a:pt x="10864723" y="3185795"/>
                    <a:pt x="10837672" y="3185795"/>
                  </a:cubicBezTo>
                  <a:lnTo>
                    <a:pt x="49022" y="3185795"/>
                  </a:lnTo>
                  <a:cubicBezTo>
                    <a:pt x="21971" y="3185795"/>
                    <a:pt x="0" y="3163824"/>
                    <a:pt x="0" y="3136773"/>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18" id="18"/>
          <p:cNvGrpSpPr/>
          <p:nvPr/>
        </p:nvGrpSpPr>
        <p:grpSpPr>
          <a:xfrm rot="0">
            <a:off x="1101329" y="4806106"/>
            <a:ext cx="734283" cy="734283"/>
            <a:chOff x="0" y="0"/>
            <a:chExt cx="979044" cy="979044"/>
          </a:xfrm>
        </p:grpSpPr>
        <p:sp>
          <p:nvSpPr>
            <p:cNvPr name="Freeform 19" id="19"/>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sp>
        <p:nvSpPr>
          <p:cNvPr name="Freeform 20" id="20" descr="preencoded.png"/>
          <p:cNvSpPr/>
          <p:nvPr/>
        </p:nvSpPr>
        <p:spPr>
          <a:xfrm flipH="false" flipV="false" rot="0">
            <a:off x="1303287" y="5007917"/>
            <a:ext cx="330399" cy="330399"/>
          </a:xfrm>
          <a:custGeom>
            <a:avLst/>
            <a:gdLst/>
            <a:ahLst/>
            <a:cxnLst/>
            <a:rect r="r" b="b" t="t" l="l"/>
            <a:pathLst>
              <a:path h="330399" w="330399">
                <a:moveTo>
                  <a:pt x="0" y="0"/>
                </a:moveTo>
                <a:lnTo>
                  <a:pt x="330399" y="0"/>
                </a:lnTo>
                <a:lnTo>
                  <a:pt x="330399" y="330399"/>
                </a:lnTo>
                <a:lnTo>
                  <a:pt x="0" y="330399"/>
                </a:lnTo>
                <a:lnTo>
                  <a:pt x="0" y="0"/>
                </a:lnTo>
                <a:close/>
              </a:path>
            </a:pathLst>
          </a:custGeom>
          <a:blipFill>
            <a:blip r:embed="rId6">
              <a:extLst>
                <a:ext uri="{96DAC541-7B7A-43D3-8B79-37D633B846F1}">
                  <asvg:svgBlip xmlns:asvg="http://schemas.microsoft.com/office/drawing/2016/SVG/main" r:embed="rId7"/>
                </a:ext>
              </a:extLst>
            </a:blip>
            <a:stretch>
              <a:fillRect l="0" t="-2857" r="0" b="-2857"/>
            </a:stretch>
          </a:blipFill>
        </p:spPr>
      </p:sp>
      <p:grpSp>
        <p:nvGrpSpPr>
          <p:cNvPr name="Group 21" id="21"/>
          <p:cNvGrpSpPr/>
          <p:nvPr/>
        </p:nvGrpSpPr>
        <p:grpSpPr>
          <a:xfrm rot="0">
            <a:off x="9266336" y="4561434"/>
            <a:ext cx="8165021" cy="2389346"/>
            <a:chOff x="0" y="0"/>
            <a:chExt cx="10886695" cy="3185795"/>
          </a:xfrm>
        </p:grpSpPr>
        <p:sp>
          <p:nvSpPr>
            <p:cNvPr name="Freeform 22" id="22"/>
            <p:cNvSpPr/>
            <p:nvPr/>
          </p:nvSpPr>
          <p:spPr>
            <a:xfrm flipH="false" flipV="false" rot="0">
              <a:off x="0" y="0"/>
              <a:ext cx="10886694" cy="3185795"/>
            </a:xfrm>
            <a:custGeom>
              <a:avLst/>
              <a:gdLst/>
              <a:ahLst/>
              <a:cxnLst/>
              <a:rect r="r" b="b" t="t" l="l"/>
              <a:pathLst>
                <a:path h="3185795" w="10886694">
                  <a:moveTo>
                    <a:pt x="0" y="49022"/>
                  </a:moveTo>
                  <a:cubicBezTo>
                    <a:pt x="0" y="21971"/>
                    <a:pt x="21971" y="0"/>
                    <a:pt x="49022" y="0"/>
                  </a:cubicBezTo>
                  <a:lnTo>
                    <a:pt x="10837672" y="0"/>
                  </a:lnTo>
                  <a:cubicBezTo>
                    <a:pt x="10864723" y="0"/>
                    <a:pt x="10886694" y="21971"/>
                    <a:pt x="10886694" y="49022"/>
                  </a:cubicBezTo>
                  <a:lnTo>
                    <a:pt x="10886694" y="3136773"/>
                  </a:lnTo>
                  <a:cubicBezTo>
                    <a:pt x="10886694" y="3163824"/>
                    <a:pt x="10864723" y="3185795"/>
                    <a:pt x="10837672" y="3185795"/>
                  </a:cubicBezTo>
                  <a:lnTo>
                    <a:pt x="49022" y="3185795"/>
                  </a:lnTo>
                  <a:cubicBezTo>
                    <a:pt x="21971" y="3185795"/>
                    <a:pt x="0" y="3163824"/>
                    <a:pt x="0" y="3136773"/>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23" id="23"/>
          <p:cNvGrpSpPr/>
          <p:nvPr/>
        </p:nvGrpSpPr>
        <p:grpSpPr>
          <a:xfrm rot="0">
            <a:off x="9511010" y="4806106"/>
            <a:ext cx="734282" cy="734283"/>
            <a:chOff x="0" y="0"/>
            <a:chExt cx="979042" cy="979044"/>
          </a:xfrm>
        </p:grpSpPr>
        <p:sp>
          <p:nvSpPr>
            <p:cNvPr name="Freeform 24" id="24"/>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grpSp>
        <p:nvGrpSpPr>
          <p:cNvPr name="Group 25" id="25"/>
          <p:cNvGrpSpPr/>
          <p:nvPr/>
        </p:nvGrpSpPr>
        <p:grpSpPr>
          <a:xfrm rot="0">
            <a:off x="856655" y="7226052"/>
            <a:ext cx="8165021" cy="2389346"/>
            <a:chOff x="0" y="0"/>
            <a:chExt cx="10886695" cy="3185795"/>
          </a:xfrm>
        </p:grpSpPr>
        <p:sp>
          <p:nvSpPr>
            <p:cNvPr name="Freeform 26" id="26"/>
            <p:cNvSpPr/>
            <p:nvPr/>
          </p:nvSpPr>
          <p:spPr>
            <a:xfrm flipH="false" flipV="false" rot="0">
              <a:off x="0" y="0"/>
              <a:ext cx="10886694" cy="3185795"/>
            </a:xfrm>
            <a:custGeom>
              <a:avLst/>
              <a:gdLst/>
              <a:ahLst/>
              <a:cxnLst/>
              <a:rect r="r" b="b" t="t" l="l"/>
              <a:pathLst>
                <a:path h="3185795" w="10886694">
                  <a:moveTo>
                    <a:pt x="0" y="49022"/>
                  </a:moveTo>
                  <a:cubicBezTo>
                    <a:pt x="0" y="21971"/>
                    <a:pt x="21971" y="0"/>
                    <a:pt x="49022" y="0"/>
                  </a:cubicBezTo>
                  <a:lnTo>
                    <a:pt x="10837672" y="0"/>
                  </a:lnTo>
                  <a:cubicBezTo>
                    <a:pt x="10864723" y="0"/>
                    <a:pt x="10886694" y="21971"/>
                    <a:pt x="10886694" y="49022"/>
                  </a:cubicBezTo>
                  <a:lnTo>
                    <a:pt x="10886694" y="3136773"/>
                  </a:lnTo>
                  <a:cubicBezTo>
                    <a:pt x="10886694" y="3163824"/>
                    <a:pt x="10864723" y="3185795"/>
                    <a:pt x="10837672" y="3185795"/>
                  </a:cubicBezTo>
                  <a:lnTo>
                    <a:pt x="49022" y="3185795"/>
                  </a:lnTo>
                  <a:cubicBezTo>
                    <a:pt x="21971" y="3185795"/>
                    <a:pt x="0" y="3163824"/>
                    <a:pt x="0" y="3136773"/>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27" id="27"/>
          <p:cNvGrpSpPr/>
          <p:nvPr/>
        </p:nvGrpSpPr>
        <p:grpSpPr>
          <a:xfrm rot="0">
            <a:off x="1101329" y="7470725"/>
            <a:ext cx="734283" cy="734282"/>
            <a:chOff x="0" y="0"/>
            <a:chExt cx="979044" cy="979042"/>
          </a:xfrm>
        </p:grpSpPr>
        <p:sp>
          <p:nvSpPr>
            <p:cNvPr name="Freeform 28" id="28"/>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sp>
        <p:nvSpPr>
          <p:cNvPr name="Freeform 29" id="29" descr="preencoded.png"/>
          <p:cNvSpPr/>
          <p:nvPr/>
        </p:nvSpPr>
        <p:spPr>
          <a:xfrm flipH="false" flipV="false" rot="0">
            <a:off x="1303287" y="7672536"/>
            <a:ext cx="330399" cy="330399"/>
          </a:xfrm>
          <a:custGeom>
            <a:avLst/>
            <a:gdLst/>
            <a:ahLst/>
            <a:cxnLst/>
            <a:rect r="r" b="b" t="t" l="l"/>
            <a:pathLst>
              <a:path h="330399" w="330399">
                <a:moveTo>
                  <a:pt x="0" y="0"/>
                </a:moveTo>
                <a:lnTo>
                  <a:pt x="330399" y="0"/>
                </a:lnTo>
                <a:lnTo>
                  <a:pt x="330399" y="330399"/>
                </a:lnTo>
                <a:lnTo>
                  <a:pt x="0" y="330399"/>
                </a:lnTo>
                <a:lnTo>
                  <a:pt x="0" y="0"/>
                </a:lnTo>
                <a:close/>
              </a:path>
            </a:pathLst>
          </a:custGeom>
          <a:blipFill>
            <a:blip r:embed="rId8">
              <a:extLst>
                <a:ext uri="{96DAC541-7B7A-43D3-8B79-37D633B846F1}">
                  <asvg:svgBlip xmlns:asvg="http://schemas.microsoft.com/office/drawing/2016/SVG/main" r:embed="rId9"/>
                </a:ext>
              </a:extLst>
            </a:blip>
            <a:stretch>
              <a:fillRect l="0" t="-31428" r="0" b="-31428"/>
            </a:stretch>
          </a:blipFill>
        </p:spPr>
      </p:sp>
      <p:grpSp>
        <p:nvGrpSpPr>
          <p:cNvPr name="Group 30" id="30"/>
          <p:cNvGrpSpPr/>
          <p:nvPr/>
        </p:nvGrpSpPr>
        <p:grpSpPr>
          <a:xfrm rot="0">
            <a:off x="9266336" y="7226052"/>
            <a:ext cx="8165021" cy="2389346"/>
            <a:chOff x="0" y="0"/>
            <a:chExt cx="10886695" cy="3185795"/>
          </a:xfrm>
        </p:grpSpPr>
        <p:sp>
          <p:nvSpPr>
            <p:cNvPr name="Freeform 31" id="31"/>
            <p:cNvSpPr/>
            <p:nvPr/>
          </p:nvSpPr>
          <p:spPr>
            <a:xfrm flipH="false" flipV="false" rot="0">
              <a:off x="0" y="0"/>
              <a:ext cx="10886694" cy="3185795"/>
            </a:xfrm>
            <a:custGeom>
              <a:avLst/>
              <a:gdLst/>
              <a:ahLst/>
              <a:cxnLst/>
              <a:rect r="r" b="b" t="t" l="l"/>
              <a:pathLst>
                <a:path h="3185795" w="10886694">
                  <a:moveTo>
                    <a:pt x="0" y="49022"/>
                  </a:moveTo>
                  <a:cubicBezTo>
                    <a:pt x="0" y="21971"/>
                    <a:pt x="21971" y="0"/>
                    <a:pt x="49022" y="0"/>
                  </a:cubicBezTo>
                  <a:lnTo>
                    <a:pt x="10837672" y="0"/>
                  </a:lnTo>
                  <a:cubicBezTo>
                    <a:pt x="10864723" y="0"/>
                    <a:pt x="10886694" y="21971"/>
                    <a:pt x="10886694" y="49022"/>
                  </a:cubicBezTo>
                  <a:lnTo>
                    <a:pt x="10886694" y="3136773"/>
                  </a:lnTo>
                  <a:cubicBezTo>
                    <a:pt x="10886694" y="3163824"/>
                    <a:pt x="10864723" y="3185795"/>
                    <a:pt x="10837672" y="3185795"/>
                  </a:cubicBezTo>
                  <a:lnTo>
                    <a:pt x="49022" y="3185795"/>
                  </a:lnTo>
                  <a:cubicBezTo>
                    <a:pt x="21971" y="3185795"/>
                    <a:pt x="0" y="3163824"/>
                    <a:pt x="0" y="3136773"/>
                  </a:cubicBezTo>
                  <a:close/>
                </a:path>
              </a:pathLst>
            </a:custGeom>
            <a:gradFill rotWithShape="true">
              <a:gsLst>
                <a:gs pos="0">
                  <a:srgbClr val="FEFFFF">
                    <a:alpha val="100000"/>
                  </a:srgbClr>
                </a:gs>
                <a:gs pos="100000">
                  <a:srgbClr val="C5C5C5">
                    <a:alpha val="100000"/>
                  </a:srgbClr>
                </a:gs>
              </a:gsLst>
              <a:lin ang="5400000"/>
            </a:gradFill>
          </p:spPr>
        </p:sp>
      </p:grpSp>
      <p:grpSp>
        <p:nvGrpSpPr>
          <p:cNvPr name="Group 32" id="32"/>
          <p:cNvGrpSpPr/>
          <p:nvPr/>
        </p:nvGrpSpPr>
        <p:grpSpPr>
          <a:xfrm rot="0">
            <a:off x="9511010" y="7470725"/>
            <a:ext cx="734282" cy="734282"/>
            <a:chOff x="0" y="0"/>
            <a:chExt cx="979042" cy="979042"/>
          </a:xfrm>
        </p:grpSpPr>
        <p:sp>
          <p:nvSpPr>
            <p:cNvPr name="Freeform 33" id="33"/>
            <p:cNvSpPr/>
            <p:nvPr/>
          </p:nvSpPr>
          <p:spPr>
            <a:xfrm flipH="false" flipV="false" rot="0">
              <a:off x="0" y="0"/>
              <a:ext cx="979043" cy="979043"/>
            </a:xfrm>
            <a:custGeom>
              <a:avLst/>
              <a:gdLst/>
              <a:ahLst/>
              <a:cxnLst/>
              <a:rect r="r" b="b" t="t" l="l"/>
              <a:pathLst>
                <a:path h="979043" w="979043">
                  <a:moveTo>
                    <a:pt x="0" y="489585"/>
                  </a:moveTo>
                  <a:cubicBezTo>
                    <a:pt x="0" y="219202"/>
                    <a:pt x="219202" y="0"/>
                    <a:pt x="489585" y="0"/>
                  </a:cubicBezTo>
                  <a:cubicBezTo>
                    <a:pt x="759968" y="0"/>
                    <a:pt x="979043" y="219202"/>
                    <a:pt x="979043" y="489585"/>
                  </a:cubicBezTo>
                  <a:cubicBezTo>
                    <a:pt x="979043" y="759968"/>
                    <a:pt x="759968" y="979043"/>
                    <a:pt x="489585" y="979043"/>
                  </a:cubicBezTo>
                  <a:cubicBezTo>
                    <a:pt x="219202" y="979043"/>
                    <a:pt x="0" y="759968"/>
                    <a:pt x="0" y="489585"/>
                  </a:cubicBezTo>
                  <a:close/>
                </a:path>
              </a:pathLst>
            </a:custGeom>
            <a:solidFill>
              <a:srgbClr val="1C9770"/>
            </a:solidFill>
          </p:spPr>
        </p:sp>
      </p:grpSp>
      <p:sp>
        <p:nvSpPr>
          <p:cNvPr name="Freeform 34" id="34" descr="preencoded.png"/>
          <p:cNvSpPr/>
          <p:nvPr/>
        </p:nvSpPr>
        <p:spPr>
          <a:xfrm flipH="false" flipV="false" rot="0">
            <a:off x="9712970" y="7672536"/>
            <a:ext cx="330399" cy="330399"/>
          </a:xfrm>
          <a:custGeom>
            <a:avLst/>
            <a:gdLst/>
            <a:ahLst/>
            <a:cxnLst/>
            <a:rect r="r" b="b" t="t" l="l"/>
            <a:pathLst>
              <a:path h="330399" w="330399">
                <a:moveTo>
                  <a:pt x="0" y="0"/>
                </a:moveTo>
                <a:lnTo>
                  <a:pt x="330399" y="0"/>
                </a:lnTo>
                <a:lnTo>
                  <a:pt x="330399" y="330399"/>
                </a:lnTo>
                <a:lnTo>
                  <a:pt x="0" y="330399"/>
                </a:lnTo>
                <a:lnTo>
                  <a:pt x="0" y="0"/>
                </a:lnTo>
                <a:close/>
              </a:path>
            </a:pathLst>
          </a:custGeom>
          <a:blipFill>
            <a:blip r:embed="rId10">
              <a:extLst>
                <a:ext uri="{96DAC541-7B7A-43D3-8B79-37D633B846F1}">
                  <asvg:svgBlip xmlns:asvg="http://schemas.microsoft.com/office/drawing/2016/SVG/main" r:embed="rId11"/>
                </a:ext>
              </a:extLst>
            </a:blip>
            <a:stretch>
              <a:fillRect l="0" t="-1428" r="0" b="-1428"/>
            </a:stretch>
          </a:blipFill>
        </p:spPr>
      </p:sp>
      <p:sp>
        <p:nvSpPr>
          <p:cNvPr name="Freeform 35" id="35"/>
          <p:cNvSpPr/>
          <p:nvPr/>
        </p:nvSpPr>
        <p:spPr>
          <a:xfrm flipH="false" flipV="false" rot="0">
            <a:off x="9713618" y="5007917"/>
            <a:ext cx="329751" cy="328552"/>
          </a:xfrm>
          <a:custGeom>
            <a:avLst/>
            <a:gdLst/>
            <a:ahLst/>
            <a:cxnLst/>
            <a:rect r="r" b="b" t="t" l="l"/>
            <a:pathLst>
              <a:path h="328552" w="329751">
                <a:moveTo>
                  <a:pt x="0" y="0"/>
                </a:moveTo>
                <a:lnTo>
                  <a:pt x="329751" y="0"/>
                </a:lnTo>
                <a:lnTo>
                  <a:pt x="329751" y="328552"/>
                </a:lnTo>
                <a:lnTo>
                  <a:pt x="0" y="3285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6" id="36"/>
          <p:cNvSpPr txBox="true"/>
          <p:nvPr/>
        </p:nvSpPr>
        <p:spPr>
          <a:xfrm rot="0">
            <a:off x="3377834" y="223896"/>
            <a:ext cx="11017895" cy="1552458"/>
          </a:xfrm>
          <a:prstGeom prst="rect">
            <a:avLst/>
          </a:prstGeom>
        </p:spPr>
        <p:txBody>
          <a:bodyPr anchor="t" rtlCol="false" tIns="0" lIns="0" bIns="0" rIns="0">
            <a:spAutoFit/>
          </a:bodyPr>
          <a:lstStyle/>
          <a:p>
            <a:pPr algn="ctr">
              <a:lnSpc>
                <a:spcPts val="6000"/>
              </a:lnSpc>
            </a:pPr>
            <a:r>
              <a:rPr lang="en-US" sz="4812" b="true">
                <a:solidFill>
                  <a:srgbClr val="030303"/>
                </a:solidFill>
                <a:latin typeface="DM Sans Bold"/>
                <a:ea typeface="DM Sans Bold"/>
                <a:cs typeface="DM Sans Bold"/>
                <a:sym typeface="DM Sans Bold"/>
              </a:rPr>
              <a:t>Dual-Powered: AI + Offline Excellence</a:t>
            </a:r>
          </a:p>
        </p:txBody>
      </p:sp>
      <p:sp>
        <p:nvSpPr>
          <p:cNvPr name="TextBox 37" id="37"/>
          <p:cNvSpPr txBox="true"/>
          <p:nvPr/>
        </p:nvSpPr>
        <p:spPr>
          <a:xfrm rot="0">
            <a:off x="1101329" y="3113038"/>
            <a:ext cx="3156348" cy="420589"/>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Smart Mood Analyzer</a:t>
            </a:r>
          </a:p>
        </p:txBody>
      </p:sp>
      <p:sp>
        <p:nvSpPr>
          <p:cNvPr name="TextBox 38" id="38"/>
          <p:cNvSpPr txBox="true"/>
          <p:nvPr/>
        </p:nvSpPr>
        <p:spPr>
          <a:xfrm rot="0">
            <a:off x="1101329" y="3527971"/>
            <a:ext cx="7675661" cy="544116"/>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Intelligent emotion detection from daily reflections</a:t>
            </a:r>
          </a:p>
        </p:txBody>
      </p:sp>
      <p:sp>
        <p:nvSpPr>
          <p:cNvPr name="TextBox 39" id="39"/>
          <p:cNvSpPr txBox="true"/>
          <p:nvPr/>
        </p:nvSpPr>
        <p:spPr>
          <a:xfrm rot="0">
            <a:off x="9511010" y="3113038"/>
            <a:ext cx="3360687" cy="420589"/>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Conversational Mentor</a:t>
            </a:r>
          </a:p>
        </p:txBody>
      </p:sp>
      <p:sp>
        <p:nvSpPr>
          <p:cNvPr name="TextBox 40" id="40"/>
          <p:cNvSpPr txBox="true"/>
          <p:nvPr/>
        </p:nvSpPr>
        <p:spPr>
          <a:xfrm rot="0">
            <a:off x="9511010" y="3527971"/>
            <a:ext cx="7675661" cy="544116"/>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Empathetic AI support in English &amp; Hindi</a:t>
            </a:r>
          </a:p>
        </p:txBody>
      </p:sp>
      <p:sp>
        <p:nvSpPr>
          <p:cNvPr name="TextBox 41" id="41"/>
          <p:cNvSpPr txBox="true"/>
          <p:nvPr/>
        </p:nvSpPr>
        <p:spPr>
          <a:xfrm rot="0">
            <a:off x="1101329" y="5746997"/>
            <a:ext cx="3059609" cy="420589"/>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Habit Tracker</a:t>
            </a:r>
          </a:p>
        </p:txBody>
      </p:sp>
      <p:sp>
        <p:nvSpPr>
          <p:cNvPr name="TextBox 42" id="42"/>
          <p:cNvSpPr txBox="true"/>
          <p:nvPr/>
        </p:nvSpPr>
        <p:spPr>
          <a:xfrm rot="0">
            <a:off x="1101329" y="6161931"/>
            <a:ext cx="7675661" cy="544116"/>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Study and wellness monitoring—works offline</a:t>
            </a:r>
          </a:p>
        </p:txBody>
      </p:sp>
      <p:sp>
        <p:nvSpPr>
          <p:cNvPr name="TextBox 43" id="43"/>
          <p:cNvSpPr txBox="true"/>
          <p:nvPr/>
        </p:nvSpPr>
        <p:spPr>
          <a:xfrm rot="0">
            <a:off x="9511010" y="5746997"/>
            <a:ext cx="3059609" cy="381000"/>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Guided Meditation</a:t>
            </a:r>
          </a:p>
        </p:txBody>
      </p:sp>
      <p:sp>
        <p:nvSpPr>
          <p:cNvPr name="TextBox 44" id="44"/>
          <p:cNvSpPr txBox="true"/>
          <p:nvPr/>
        </p:nvSpPr>
        <p:spPr>
          <a:xfrm rot="0">
            <a:off x="9511010" y="6161931"/>
            <a:ext cx="7675661" cy="544116"/>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Meditation, breathing, and focus tools preloaded</a:t>
            </a:r>
          </a:p>
        </p:txBody>
      </p:sp>
      <p:sp>
        <p:nvSpPr>
          <p:cNvPr name="TextBox 45" id="45"/>
          <p:cNvSpPr txBox="true"/>
          <p:nvPr/>
        </p:nvSpPr>
        <p:spPr>
          <a:xfrm rot="0">
            <a:off x="1101329" y="8411616"/>
            <a:ext cx="3059609" cy="381000"/>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Create Affirmations</a:t>
            </a:r>
          </a:p>
        </p:txBody>
      </p:sp>
      <p:sp>
        <p:nvSpPr>
          <p:cNvPr name="TextBox 46" id="46"/>
          <p:cNvSpPr txBox="true"/>
          <p:nvPr/>
        </p:nvSpPr>
        <p:spPr>
          <a:xfrm rot="0">
            <a:off x="1101329" y="8826550"/>
            <a:ext cx="7675661" cy="353924"/>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Good Affirmations </a:t>
            </a:r>
          </a:p>
        </p:txBody>
      </p:sp>
      <p:sp>
        <p:nvSpPr>
          <p:cNvPr name="TextBox 47" id="47"/>
          <p:cNvSpPr txBox="true"/>
          <p:nvPr/>
        </p:nvSpPr>
        <p:spPr>
          <a:xfrm rot="0">
            <a:off x="9511010" y="8411616"/>
            <a:ext cx="3059609" cy="420589"/>
          </a:xfrm>
          <a:prstGeom prst="rect">
            <a:avLst/>
          </a:prstGeom>
        </p:spPr>
        <p:txBody>
          <a:bodyPr anchor="t" rtlCol="false" tIns="0" lIns="0" bIns="0" rIns="0">
            <a:spAutoFit/>
          </a:bodyPr>
          <a:lstStyle/>
          <a:p>
            <a:pPr algn="l">
              <a:lnSpc>
                <a:spcPts val="3000"/>
              </a:lnSpc>
            </a:pPr>
            <a:r>
              <a:rPr lang="en-US" sz="2375" b="true">
                <a:solidFill>
                  <a:srgbClr val="464646"/>
                </a:solidFill>
                <a:latin typeface="DM Sans Bold"/>
                <a:ea typeface="DM Sans Bold"/>
                <a:cs typeface="DM Sans Bold"/>
                <a:sym typeface="DM Sans Bold"/>
              </a:rPr>
              <a:t>Multilingual Support</a:t>
            </a:r>
          </a:p>
        </p:txBody>
      </p:sp>
      <p:sp>
        <p:nvSpPr>
          <p:cNvPr name="TextBox 48" id="48"/>
          <p:cNvSpPr txBox="true"/>
          <p:nvPr/>
        </p:nvSpPr>
        <p:spPr>
          <a:xfrm rot="0">
            <a:off x="9511010" y="8826550"/>
            <a:ext cx="7675661" cy="544116"/>
          </a:xfrm>
          <a:prstGeom prst="rect">
            <a:avLst/>
          </a:prstGeom>
        </p:spPr>
        <p:txBody>
          <a:bodyPr anchor="t" rtlCol="false" tIns="0" lIns="0" bIns="0" rIns="0">
            <a:spAutoFit/>
          </a:bodyPr>
          <a:lstStyle/>
          <a:p>
            <a:pPr algn="l">
              <a:lnSpc>
                <a:spcPts val="3062"/>
              </a:lnSpc>
            </a:pPr>
            <a:r>
              <a:rPr lang="en-US" sz="1874" b="true">
                <a:solidFill>
                  <a:srgbClr val="464646"/>
                </a:solidFill>
                <a:latin typeface="Inter Bold"/>
                <a:ea typeface="Inter Bold"/>
                <a:cs typeface="Inter Bold"/>
                <a:sym typeface="Inter Bold"/>
              </a:rPr>
              <a:t>Native AI conversations in multiple languages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210156"/>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CDFFD8">
                    <a:alpha val="100000"/>
                  </a:srgbClr>
                </a:gs>
                <a:gs pos="100000">
                  <a:srgbClr val="94B9FF">
                    <a:alpha val="100000"/>
                  </a:srgbClr>
                </a:gs>
              </a:gsLst>
              <a:lin ang="0"/>
            </a:gradFill>
          </p:spPr>
        </p:sp>
      </p:grpSp>
      <p:grpSp>
        <p:nvGrpSpPr>
          <p:cNvPr name="Group 6" id="6"/>
          <p:cNvGrpSpPr/>
          <p:nvPr/>
        </p:nvGrpSpPr>
        <p:grpSpPr>
          <a:xfrm rot="0">
            <a:off x="394180" y="3681956"/>
            <a:ext cx="1314930" cy="1314930"/>
            <a:chOff x="0" y="0"/>
            <a:chExt cx="1753240" cy="1753240"/>
          </a:xfrm>
        </p:grpSpPr>
        <p:sp>
          <p:nvSpPr>
            <p:cNvPr name="Freeform 7" id="7"/>
            <p:cNvSpPr/>
            <p:nvPr/>
          </p:nvSpPr>
          <p:spPr>
            <a:xfrm flipH="false" flipV="false" rot="0">
              <a:off x="0" y="0"/>
              <a:ext cx="1753235" cy="1753235"/>
            </a:xfrm>
            <a:custGeom>
              <a:avLst/>
              <a:gdLst/>
              <a:ahLst/>
              <a:cxnLst/>
              <a:rect r="r" b="b" t="t" l="l"/>
              <a:pathLst>
                <a:path h="1753235" w="1753235">
                  <a:moveTo>
                    <a:pt x="0" y="0"/>
                  </a:moveTo>
                  <a:lnTo>
                    <a:pt x="1753235" y="0"/>
                  </a:lnTo>
                  <a:lnTo>
                    <a:pt x="1753235" y="1753235"/>
                  </a:lnTo>
                  <a:lnTo>
                    <a:pt x="0" y="1753235"/>
                  </a:lnTo>
                  <a:lnTo>
                    <a:pt x="0" y="0"/>
                  </a:lnTo>
                  <a:close/>
                </a:path>
              </a:pathLst>
            </a:custGeom>
            <a:blipFill>
              <a:blip r:embed="rId2"/>
              <a:stretch>
                <a:fillRect l="0" t="0" r="0" b="0"/>
              </a:stretch>
            </a:blipFill>
          </p:spPr>
        </p:sp>
      </p:grpSp>
      <p:grpSp>
        <p:nvGrpSpPr>
          <p:cNvPr name="Group 8" id="8"/>
          <p:cNvGrpSpPr/>
          <p:nvPr/>
        </p:nvGrpSpPr>
        <p:grpSpPr>
          <a:xfrm rot="0">
            <a:off x="378928" y="5088865"/>
            <a:ext cx="1345436" cy="1345436"/>
            <a:chOff x="0" y="0"/>
            <a:chExt cx="1793915" cy="1793915"/>
          </a:xfrm>
        </p:grpSpPr>
        <p:sp>
          <p:nvSpPr>
            <p:cNvPr name="Freeform 9" id="9"/>
            <p:cNvSpPr/>
            <p:nvPr/>
          </p:nvSpPr>
          <p:spPr>
            <a:xfrm flipH="false" flipV="false" rot="0">
              <a:off x="0" y="0"/>
              <a:ext cx="1793875" cy="1793875"/>
            </a:xfrm>
            <a:custGeom>
              <a:avLst/>
              <a:gdLst/>
              <a:ahLst/>
              <a:cxnLst/>
              <a:rect r="r" b="b" t="t" l="l"/>
              <a:pathLst>
                <a:path h="1793875" w="1793875">
                  <a:moveTo>
                    <a:pt x="0" y="0"/>
                  </a:moveTo>
                  <a:lnTo>
                    <a:pt x="1793875" y="0"/>
                  </a:lnTo>
                  <a:lnTo>
                    <a:pt x="1793875" y="1793875"/>
                  </a:lnTo>
                  <a:lnTo>
                    <a:pt x="0" y="1793875"/>
                  </a:lnTo>
                  <a:lnTo>
                    <a:pt x="0" y="0"/>
                  </a:lnTo>
                  <a:close/>
                </a:path>
              </a:pathLst>
            </a:custGeom>
            <a:blipFill>
              <a:blip r:embed="rId3"/>
              <a:stretch>
                <a:fillRect l="0" t="0" r="-2" b="-2"/>
              </a:stretch>
            </a:blipFill>
          </p:spPr>
        </p:sp>
      </p:grpSp>
      <p:grpSp>
        <p:nvGrpSpPr>
          <p:cNvPr name="Group 10" id="10"/>
          <p:cNvGrpSpPr/>
          <p:nvPr/>
        </p:nvGrpSpPr>
        <p:grpSpPr>
          <a:xfrm rot="0">
            <a:off x="412007" y="6689233"/>
            <a:ext cx="1312356" cy="1312356"/>
            <a:chOff x="0" y="0"/>
            <a:chExt cx="1749808" cy="1749808"/>
          </a:xfrm>
        </p:grpSpPr>
        <p:sp>
          <p:nvSpPr>
            <p:cNvPr name="Freeform 11" id="11"/>
            <p:cNvSpPr/>
            <p:nvPr/>
          </p:nvSpPr>
          <p:spPr>
            <a:xfrm flipH="false" flipV="false" rot="0">
              <a:off x="0" y="0"/>
              <a:ext cx="1749806" cy="1749806"/>
            </a:xfrm>
            <a:custGeom>
              <a:avLst/>
              <a:gdLst/>
              <a:ahLst/>
              <a:cxnLst/>
              <a:rect r="r" b="b" t="t" l="l"/>
              <a:pathLst>
                <a:path h="1749806" w="1749806">
                  <a:moveTo>
                    <a:pt x="0" y="0"/>
                  </a:moveTo>
                  <a:lnTo>
                    <a:pt x="1749806" y="0"/>
                  </a:lnTo>
                  <a:lnTo>
                    <a:pt x="1749806" y="1749806"/>
                  </a:lnTo>
                  <a:lnTo>
                    <a:pt x="0" y="1749806"/>
                  </a:lnTo>
                  <a:lnTo>
                    <a:pt x="0" y="0"/>
                  </a:lnTo>
                  <a:close/>
                </a:path>
              </a:pathLst>
            </a:custGeom>
            <a:blipFill>
              <a:blip r:embed="rId4"/>
              <a:stretch>
                <a:fillRect l="0" t="0" r="0" b="0"/>
              </a:stretch>
            </a:blipFill>
          </p:spPr>
        </p:sp>
      </p:grpSp>
      <p:grpSp>
        <p:nvGrpSpPr>
          <p:cNvPr name="Group 12" id="12"/>
          <p:cNvGrpSpPr/>
          <p:nvPr/>
        </p:nvGrpSpPr>
        <p:grpSpPr>
          <a:xfrm rot="0">
            <a:off x="419854" y="8320394"/>
            <a:ext cx="1315876" cy="1315876"/>
            <a:chOff x="0" y="0"/>
            <a:chExt cx="1754501" cy="1754501"/>
          </a:xfrm>
        </p:grpSpPr>
        <p:sp>
          <p:nvSpPr>
            <p:cNvPr name="Freeform 13" id="13"/>
            <p:cNvSpPr/>
            <p:nvPr/>
          </p:nvSpPr>
          <p:spPr>
            <a:xfrm flipH="false" flipV="false" rot="0">
              <a:off x="0" y="0"/>
              <a:ext cx="1754505" cy="1754505"/>
            </a:xfrm>
            <a:custGeom>
              <a:avLst/>
              <a:gdLst/>
              <a:ahLst/>
              <a:cxnLst/>
              <a:rect r="r" b="b" t="t" l="l"/>
              <a:pathLst>
                <a:path h="1754505" w="1754505">
                  <a:moveTo>
                    <a:pt x="0" y="0"/>
                  </a:moveTo>
                  <a:lnTo>
                    <a:pt x="1754505" y="0"/>
                  </a:lnTo>
                  <a:lnTo>
                    <a:pt x="1754505" y="1754505"/>
                  </a:lnTo>
                  <a:lnTo>
                    <a:pt x="0" y="1754505"/>
                  </a:lnTo>
                  <a:lnTo>
                    <a:pt x="0" y="0"/>
                  </a:lnTo>
                  <a:close/>
                </a:path>
              </a:pathLst>
            </a:custGeom>
            <a:blipFill>
              <a:blip r:embed="rId5"/>
              <a:stretch>
                <a:fillRect l="0" t="0" r="0" b="0"/>
              </a:stretch>
            </a:blipFill>
          </p:spPr>
        </p:sp>
      </p:grpSp>
      <p:sp>
        <p:nvSpPr>
          <p:cNvPr name="Freeform 14" id="14"/>
          <p:cNvSpPr/>
          <p:nvPr/>
        </p:nvSpPr>
        <p:spPr>
          <a:xfrm flipH="false" flipV="false" rot="0">
            <a:off x="15442029" y="456953"/>
            <a:ext cx="2666229" cy="2666229"/>
          </a:xfrm>
          <a:custGeom>
            <a:avLst/>
            <a:gdLst/>
            <a:ahLst/>
            <a:cxnLst/>
            <a:rect r="r" b="b" t="t" l="l"/>
            <a:pathLst>
              <a:path h="2666229" w="2666229">
                <a:moveTo>
                  <a:pt x="0" y="0"/>
                </a:moveTo>
                <a:lnTo>
                  <a:pt x="2666229" y="0"/>
                </a:lnTo>
                <a:lnTo>
                  <a:pt x="2666229" y="2666229"/>
                </a:lnTo>
                <a:lnTo>
                  <a:pt x="0" y="26662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59429" y="2460112"/>
            <a:ext cx="1376301" cy="964669"/>
          </a:xfrm>
          <a:custGeom>
            <a:avLst/>
            <a:gdLst/>
            <a:ahLst/>
            <a:cxnLst/>
            <a:rect r="r" b="b" t="t" l="l"/>
            <a:pathLst>
              <a:path h="964669" w="1376301">
                <a:moveTo>
                  <a:pt x="0" y="0"/>
                </a:moveTo>
                <a:lnTo>
                  <a:pt x="1376301" y="0"/>
                </a:lnTo>
                <a:lnTo>
                  <a:pt x="1376301" y="964669"/>
                </a:lnTo>
                <a:lnTo>
                  <a:pt x="0" y="964669"/>
                </a:lnTo>
                <a:lnTo>
                  <a:pt x="0" y="0"/>
                </a:lnTo>
                <a:close/>
              </a:path>
            </a:pathLst>
          </a:custGeom>
          <a:blipFill>
            <a:blip r:embed="rId8"/>
            <a:stretch>
              <a:fillRect l="-12303" t="0" r="-12303" b="0"/>
            </a:stretch>
          </a:blipFill>
        </p:spPr>
      </p:sp>
      <p:sp>
        <p:nvSpPr>
          <p:cNvPr name="TextBox 16" id="16"/>
          <p:cNvSpPr txBox="true"/>
          <p:nvPr/>
        </p:nvSpPr>
        <p:spPr>
          <a:xfrm rot="0">
            <a:off x="1848891" y="7390352"/>
            <a:ext cx="15470832" cy="501085"/>
          </a:xfrm>
          <a:prstGeom prst="rect">
            <a:avLst/>
          </a:prstGeom>
        </p:spPr>
        <p:txBody>
          <a:bodyPr anchor="t" rtlCol="false" tIns="0" lIns="0" bIns="0" rIns="0">
            <a:spAutoFit/>
          </a:bodyPr>
          <a:lstStyle/>
          <a:p>
            <a:pPr algn="l">
              <a:lnSpc>
                <a:spcPts val="3599"/>
              </a:lnSpc>
            </a:pPr>
            <a:r>
              <a:rPr lang="en-US" sz="2225" b="true">
                <a:solidFill>
                  <a:srgbClr val="464646"/>
                </a:solidFill>
                <a:latin typeface="Inter Bold"/>
                <a:ea typeface="Inter Bold"/>
                <a:cs typeface="Inter Bold"/>
                <a:sym typeface="Inter Bold"/>
              </a:rPr>
              <a:t>Generates customized study schedules and wellness goals that evolve with your needs.</a:t>
            </a:r>
          </a:p>
        </p:txBody>
      </p:sp>
      <p:sp>
        <p:nvSpPr>
          <p:cNvPr name="TextBox 17" id="17"/>
          <p:cNvSpPr txBox="true"/>
          <p:nvPr/>
        </p:nvSpPr>
        <p:spPr>
          <a:xfrm rot="0">
            <a:off x="1855143" y="8866956"/>
            <a:ext cx="15470832" cy="501085"/>
          </a:xfrm>
          <a:prstGeom prst="rect">
            <a:avLst/>
          </a:prstGeom>
        </p:spPr>
        <p:txBody>
          <a:bodyPr anchor="t" rtlCol="false" tIns="0" lIns="0" bIns="0" rIns="0">
            <a:spAutoFit/>
          </a:bodyPr>
          <a:lstStyle/>
          <a:p>
            <a:pPr algn="l">
              <a:lnSpc>
                <a:spcPts val="3599"/>
              </a:lnSpc>
            </a:pPr>
            <a:r>
              <a:rPr lang="en-US" sz="2225" b="true">
                <a:solidFill>
                  <a:srgbClr val="464646"/>
                </a:solidFill>
                <a:latin typeface="Inter Bold"/>
                <a:ea typeface="Inter Bold"/>
                <a:cs typeface="Inter Bold"/>
                <a:sym typeface="Inter Bold"/>
              </a:rPr>
              <a:t>Ensures multilingual support preserves nuance and empathy across languages.</a:t>
            </a:r>
          </a:p>
        </p:txBody>
      </p:sp>
      <p:sp>
        <p:nvSpPr>
          <p:cNvPr name="TextBox 18" id="18"/>
          <p:cNvSpPr txBox="true"/>
          <p:nvPr/>
        </p:nvSpPr>
        <p:spPr>
          <a:xfrm rot="0">
            <a:off x="962025" y="399803"/>
            <a:ext cx="14818370" cy="1714523"/>
          </a:xfrm>
          <a:prstGeom prst="rect">
            <a:avLst/>
          </a:prstGeom>
        </p:spPr>
        <p:txBody>
          <a:bodyPr anchor="t" rtlCol="false" tIns="0" lIns="0" bIns="0" rIns="0">
            <a:spAutoFit/>
          </a:bodyPr>
          <a:lstStyle/>
          <a:p>
            <a:pPr algn="ctr">
              <a:lnSpc>
                <a:spcPts val="6748"/>
              </a:lnSpc>
            </a:pPr>
            <a:r>
              <a:rPr lang="en-US" b="true" sz="5374" u="sng">
                <a:solidFill>
                  <a:srgbClr val="030303"/>
                </a:solidFill>
                <a:latin typeface="DM Sans Bold"/>
                <a:ea typeface="DM Sans Bold"/>
                <a:cs typeface="DM Sans Bold"/>
                <a:sym typeface="DM Sans Bold"/>
              </a:rPr>
              <a:t>Generative AI Magic: Personalization at Scale</a:t>
            </a:r>
          </a:p>
        </p:txBody>
      </p:sp>
      <p:sp>
        <p:nvSpPr>
          <p:cNvPr name="TextBox 19" id="19"/>
          <p:cNvSpPr txBox="true"/>
          <p:nvPr/>
        </p:nvSpPr>
        <p:spPr>
          <a:xfrm rot="0">
            <a:off x="1855142" y="2428652"/>
            <a:ext cx="4450329" cy="464566"/>
          </a:xfrm>
          <a:prstGeom prst="rect">
            <a:avLst/>
          </a:prstGeom>
        </p:spPr>
        <p:txBody>
          <a:bodyPr anchor="t" rtlCol="false" tIns="0" lIns="0" bIns="0" rIns="0">
            <a:spAutoFit/>
          </a:bodyPr>
          <a:lstStyle/>
          <a:p>
            <a:pPr algn="l">
              <a:lnSpc>
                <a:spcPts val="3748"/>
              </a:lnSpc>
            </a:pPr>
            <a:r>
              <a:rPr lang="en-US" sz="2985" b="true">
                <a:solidFill>
                  <a:srgbClr val="030303"/>
                </a:solidFill>
                <a:latin typeface="DM Sans Bold"/>
                <a:ea typeface="DM Sans Bold"/>
                <a:cs typeface="DM Sans Bold"/>
                <a:sym typeface="DM Sans Bold"/>
              </a:rPr>
              <a:t>Guided Meditation</a:t>
            </a:r>
          </a:p>
        </p:txBody>
      </p:sp>
      <p:sp>
        <p:nvSpPr>
          <p:cNvPr name="TextBox 20" id="20"/>
          <p:cNvSpPr txBox="true"/>
          <p:nvPr/>
        </p:nvSpPr>
        <p:spPr>
          <a:xfrm rot="0">
            <a:off x="1855143" y="2765524"/>
            <a:ext cx="16329997" cy="654711"/>
          </a:xfrm>
          <a:prstGeom prst="rect">
            <a:avLst/>
          </a:prstGeom>
        </p:spPr>
        <p:txBody>
          <a:bodyPr anchor="t" rtlCol="false" tIns="0" lIns="0" bIns="0" rIns="0">
            <a:spAutoFit/>
          </a:bodyPr>
          <a:lstStyle/>
          <a:p>
            <a:pPr algn="l">
              <a:lnSpc>
                <a:spcPts val="3627"/>
              </a:lnSpc>
            </a:pPr>
            <a:r>
              <a:rPr lang="en-US" sz="2243" b="true">
                <a:solidFill>
                  <a:srgbClr val="464646"/>
                </a:solidFill>
                <a:latin typeface="Inter Bold"/>
                <a:ea typeface="Inter Bold"/>
                <a:cs typeface="Inter Bold"/>
                <a:sym typeface="Inter Bold"/>
              </a:rPr>
              <a:t>Transforms your mood logs into meaningful reflections and insights about your emotional patterns.</a:t>
            </a:r>
          </a:p>
        </p:txBody>
      </p:sp>
      <p:sp>
        <p:nvSpPr>
          <p:cNvPr name="TextBox 21" id="21"/>
          <p:cNvSpPr txBox="true"/>
          <p:nvPr/>
        </p:nvSpPr>
        <p:spPr>
          <a:xfrm rot="0">
            <a:off x="1848891" y="3850456"/>
            <a:ext cx="4450329" cy="464693"/>
          </a:xfrm>
          <a:prstGeom prst="rect">
            <a:avLst/>
          </a:prstGeom>
        </p:spPr>
        <p:txBody>
          <a:bodyPr anchor="t" rtlCol="false" tIns="0" lIns="0" bIns="0" rIns="0">
            <a:spAutoFit/>
          </a:bodyPr>
          <a:lstStyle/>
          <a:p>
            <a:pPr algn="l">
              <a:lnSpc>
                <a:spcPts val="3748"/>
              </a:lnSpc>
            </a:pPr>
            <a:r>
              <a:rPr lang="en-US" sz="2985" b="true">
                <a:solidFill>
                  <a:srgbClr val="030303"/>
                </a:solidFill>
                <a:latin typeface="DM Sans Bold"/>
                <a:ea typeface="DM Sans Bold"/>
                <a:cs typeface="DM Sans Bold"/>
                <a:sym typeface="DM Sans Bold"/>
              </a:rPr>
              <a:t>Affirmation</a:t>
            </a:r>
          </a:p>
        </p:txBody>
      </p:sp>
      <p:sp>
        <p:nvSpPr>
          <p:cNvPr name="TextBox 22" id="22"/>
          <p:cNvSpPr txBox="true"/>
          <p:nvPr/>
        </p:nvSpPr>
        <p:spPr>
          <a:xfrm rot="0">
            <a:off x="1855143" y="4370958"/>
            <a:ext cx="15470832" cy="501085"/>
          </a:xfrm>
          <a:prstGeom prst="rect">
            <a:avLst/>
          </a:prstGeom>
        </p:spPr>
        <p:txBody>
          <a:bodyPr anchor="t" rtlCol="false" tIns="0" lIns="0" bIns="0" rIns="0">
            <a:spAutoFit/>
          </a:bodyPr>
          <a:lstStyle/>
          <a:p>
            <a:pPr algn="l">
              <a:lnSpc>
                <a:spcPts val="3599"/>
              </a:lnSpc>
            </a:pPr>
            <a:r>
              <a:rPr lang="en-US" sz="2225" b="true">
                <a:solidFill>
                  <a:srgbClr val="464646"/>
                </a:solidFill>
                <a:latin typeface="Inter Bold"/>
                <a:ea typeface="Inter Bold"/>
                <a:cs typeface="Inter Bold"/>
                <a:sym typeface="Inter Bold"/>
              </a:rPr>
              <a:t>Creates personalized affirmations and focus strategies tailored to your unique challenges and goals.</a:t>
            </a:r>
          </a:p>
        </p:txBody>
      </p:sp>
      <p:sp>
        <p:nvSpPr>
          <p:cNvPr name="TextBox 23" id="23"/>
          <p:cNvSpPr txBox="true"/>
          <p:nvPr/>
        </p:nvSpPr>
        <p:spPr>
          <a:xfrm rot="0">
            <a:off x="1855143" y="5293965"/>
            <a:ext cx="4696585" cy="474768"/>
          </a:xfrm>
          <a:prstGeom prst="rect">
            <a:avLst/>
          </a:prstGeom>
        </p:spPr>
        <p:txBody>
          <a:bodyPr anchor="t" rtlCol="false" tIns="0" lIns="0" bIns="0" rIns="0">
            <a:spAutoFit/>
          </a:bodyPr>
          <a:lstStyle/>
          <a:p>
            <a:pPr algn="l">
              <a:lnSpc>
                <a:spcPts val="3626"/>
              </a:lnSpc>
            </a:pPr>
            <a:r>
              <a:rPr lang="en-US" sz="2886" b="true">
                <a:solidFill>
                  <a:srgbClr val="030303"/>
                </a:solidFill>
                <a:latin typeface="DM Sans Bold"/>
                <a:ea typeface="DM Sans Bold"/>
                <a:cs typeface="DM Sans Bold"/>
                <a:sym typeface="DM Sans Bold"/>
              </a:rPr>
              <a:t>Context-Aware Chat</a:t>
            </a:r>
          </a:p>
        </p:txBody>
      </p:sp>
      <p:sp>
        <p:nvSpPr>
          <p:cNvPr name="TextBox 24" id="24"/>
          <p:cNvSpPr txBox="true"/>
          <p:nvPr/>
        </p:nvSpPr>
        <p:spPr>
          <a:xfrm rot="0">
            <a:off x="1788468" y="5644908"/>
            <a:ext cx="15470832" cy="501085"/>
          </a:xfrm>
          <a:prstGeom prst="rect">
            <a:avLst/>
          </a:prstGeom>
        </p:spPr>
        <p:txBody>
          <a:bodyPr anchor="t" rtlCol="false" tIns="0" lIns="0" bIns="0" rIns="0">
            <a:spAutoFit/>
          </a:bodyPr>
          <a:lstStyle/>
          <a:p>
            <a:pPr algn="l">
              <a:lnSpc>
                <a:spcPts val="3599"/>
              </a:lnSpc>
            </a:pPr>
            <a:r>
              <a:rPr lang="en-US" sz="2225" b="true">
                <a:solidFill>
                  <a:srgbClr val="464646"/>
                </a:solidFill>
                <a:latin typeface="Inter Bold"/>
                <a:ea typeface="Inter Bold"/>
                <a:cs typeface="Inter Bold"/>
                <a:sym typeface="Inter Bold"/>
              </a:rPr>
              <a:t>AI learns your communication style, emotional tone, and preferences from every conversation.</a:t>
            </a:r>
          </a:p>
        </p:txBody>
      </p:sp>
      <p:sp>
        <p:nvSpPr>
          <p:cNvPr name="TextBox 25" id="25"/>
          <p:cNvSpPr txBox="true"/>
          <p:nvPr/>
        </p:nvSpPr>
        <p:spPr>
          <a:xfrm rot="0">
            <a:off x="1855143" y="6877794"/>
            <a:ext cx="4696585" cy="455727"/>
          </a:xfrm>
          <a:prstGeom prst="rect">
            <a:avLst/>
          </a:prstGeom>
        </p:spPr>
        <p:txBody>
          <a:bodyPr anchor="t" rtlCol="false" tIns="0" lIns="0" bIns="0" rIns="0">
            <a:spAutoFit/>
          </a:bodyPr>
          <a:lstStyle/>
          <a:p>
            <a:pPr algn="l">
              <a:lnSpc>
                <a:spcPts val="3626"/>
              </a:lnSpc>
            </a:pPr>
            <a:r>
              <a:rPr lang="en-US" sz="2886" b="true">
                <a:solidFill>
                  <a:srgbClr val="030303"/>
                </a:solidFill>
                <a:latin typeface="DM Sans Bold"/>
                <a:ea typeface="DM Sans Bold"/>
                <a:cs typeface="DM Sans Bold"/>
                <a:sym typeface="DM Sans Bold"/>
              </a:rPr>
              <a:t>Adaptive Plans</a:t>
            </a:r>
          </a:p>
        </p:txBody>
      </p:sp>
      <p:sp>
        <p:nvSpPr>
          <p:cNvPr name="TextBox 26" id="26"/>
          <p:cNvSpPr txBox="true"/>
          <p:nvPr/>
        </p:nvSpPr>
        <p:spPr>
          <a:xfrm rot="0">
            <a:off x="1855142" y="8461622"/>
            <a:ext cx="4450329" cy="474768"/>
          </a:xfrm>
          <a:prstGeom prst="rect">
            <a:avLst/>
          </a:prstGeom>
        </p:spPr>
        <p:txBody>
          <a:bodyPr anchor="t" rtlCol="false" tIns="0" lIns="0" bIns="0" rIns="0">
            <a:spAutoFit/>
          </a:bodyPr>
          <a:lstStyle/>
          <a:p>
            <a:pPr algn="l">
              <a:lnSpc>
                <a:spcPts val="3626"/>
              </a:lnSpc>
            </a:pPr>
            <a:r>
              <a:rPr lang="en-US" sz="2886" b="true">
                <a:solidFill>
                  <a:srgbClr val="030303"/>
                </a:solidFill>
                <a:latin typeface="DM Sans Bold"/>
                <a:ea typeface="DM Sans Bold"/>
                <a:cs typeface="DM Sans Bold"/>
                <a:sym typeface="DM Sans Bold"/>
              </a:rPr>
              <a:t>Emotional Translation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CDFFD8">
                    <a:alpha val="100000"/>
                  </a:srgbClr>
                </a:gs>
                <a:gs pos="100000">
                  <a:srgbClr val="94B9FF">
                    <a:alpha val="100000"/>
                  </a:srgbClr>
                </a:gs>
              </a:gsLst>
              <a:lin ang="0"/>
            </a:gradFill>
          </p:spPr>
        </p:sp>
      </p:grpSp>
      <p:grpSp>
        <p:nvGrpSpPr>
          <p:cNvPr name="Group 6" id="6"/>
          <p:cNvGrpSpPr/>
          <p:nvPr/>
        </p:nvGrpSpPr>
        <p:grpSpPr>
          <a:xfrm rot="0">
            <a:off x="357495" y="1805403"/>
            <a:ext cx="7452897" cy="7452897"/>
            <a:chOff x="0" y="0"/>
            <a:chExt cx="9937196" cy="9937196"/>
          </a:xfrm>
        </p:grpSpPr>
        <p:sp>
          <p:nvSpPr>
            <p:cNvPr name="Freeform 7" id="7"/>
            <p:cNvSpPr/>
            <p:nvPr/>
          </p:nvSpPr>
          <p:spPr>
            <a:xfrm flipH="false" flipV="false" rot="0">
              <a:off x="0" y="0"/>
              <a:ext cx="9937242" cy="9937242"/>
            </a:xfrm>
            <a:custGeom>
              <a:avLst/>
              <a:gdLst/>
              <a:ahLst/>
              <a:cxnLst/>
              <a:rect r="r" b="b" t="t" l="l"/>
              <a:pathLst>
                <a:path h="9937242" w="9937242">
                  <a:moveTo>
                    <a:pt x="0" y="0"/>
                  </a:moveTo>
                  <a:lnTo>
                    <a:pt x="9937242" y="0"/>
                  </a:lnTo>
                  <a:lnTo>
                    <a:pt x="9937242" y="9937242"/>
                  </a:lnTo>
                  <a:lnTo>
                    <a:pt x="0" y="9937242"/>
                  </a:lnTo>
                  <a:lnTo>
                    <a:pt x="0" y="0"/>
                  </a:lnTo>
                  <a:close/>
                </a:path>
              </a:pathLst>
            </a:custGeom>
            <a:blipFill>
              <a:blip r:embed="rId2"/>
              <a:stretch>
                <a:fillRect l="0" t="0" r="0" b="0"/>
              </a:stretch>
            </a:blipFill>
          </p:spPr>
        </p:sp>
      </p:grpSp>
      <p:grpSp>
        <p:nvGrpSpPr>
          <p:cNvPr name="Group 8" id="8"/>
          <p:cNvGrpSpPr/>
          <p:nvPr/>
        </p:nvGrpSpPr>
        <p:grpSpPr>
          <a:xfrm rot="0">
            <a:off x="12901888" y="7436027"/>
            <a:ext cx="2360646" cy="1699665"/>
            <a:chOff x="0" y="0"/>
            <a:chExt cx="3147528" cy="2266220"/>
          </a:xfrm>
        </p:grpSpPr>
        <p:sp>
          <p:nvSpPr>
            <p:cNvPr name="Freeform 9" id="9"/>
            <p:cNvSpPr/>
            <p:nvPr/>
          </p:nvSpPr>
          <p:spPr>
            <a:xfrm flipH="false" flipV="false" rot="0">
              <a:off x="0" y="0"/>
              <a:ext cx="3147568" cy="2266188"/>
            </a:xfrm>
            <a:custGeom>
              <a:avLst/>
              <a:gdLst/>
              <a:ahLst/>
              <a:cxnLst/>
              <a:rect r="r" b="b" t="t" l="l"/>
              <a:pathLst>
                <a:path h="2266188" w="3147568">
                  <a:moveTo>
                    <a:pt x="0" y="0"/>
                  </a:moveTo>
                  <a:lnTo>
                    <a:pt x="3147568" y="0"/>
                  </a:lnTo>
                  <a:lnTo>
                    <a:pt x="3147568" y="2266188"/>
                  </a:lnTo>
                  <a:lnTo>
                    <a:pt x="0" y="2266188"/>
                  </a:lnTo>
                  <a:lnTo>
                    <a:pt x="0" y="0"/>
                  </a:lnTo>
                  <a:close/>
                </a:path>
              </a:pathLst>
            </a:custGeom>
            <a:blipFill>
              <a:blip r:embed="rId3"/>
              <a:stretch>
                <a:fillRect l="-52" t="0" r="-51" b="-1"/>
              </a:stretch>
            </a:blipFill>
          </p:spPr>
        </p:sp>
      </p:grpSp>
      <p:sp>
        <p:nvSpPr>
          <p:cNvPr name="Freeform 10" id="10"/>
          <p:cNvSpPr/>
          <p:nvPr/>
        </p:nvSpPr>
        <p:spPr>
          <a:xfrm flipH="false" flipV="false" rot="0">
            <a:off x="7976172" y="7190114"/>
            <a:ext cx="1718465" cy="1718465"/>
          </a:xfrm>
          <a:custGeom>
            <a:avLst/>
            <a:gdLst/>
            <a:ahLst/>
            <a:cxnLst/>
            <a:rect r="r" b="b" t="t" l="l"/>
            <a:pathLst>
              <a:path h="1718465" w="1718465">
                <a:moveTo>
                  <a:pt x="0" y="0"/>
                </a:moveTo>
                <a:lnTo>
                  <a:pt x="1718465" y="0"/>
                </a:lnTo>
                <a:lnTo>
                  <a:pt x="1718465" y="1718465"/>
                </a:lnTo>
                <a:lnTo>
                  <a:pt x="0" y="17184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p:nvPr/>
        </p:nvGrpSpPr>
        <p:grpSpPr>
          <a:xfrm rot="0">
            <a:off x="15383805" y="6975911"/>
            <a:ext cx="2429275" cy="2146872"/>
            <a:chOff x="0" y="0"/>
            <a:chExt cx="3239033" cy="2862496"/>
          </a:xfrm>
        </p:grpSpPr>
        <p:sp>
          <p:nvSpPr>
            <p:cNvPr name="Freeform 12" id="12"/>
            <p:cNvSpPr/>
            <p:nvPr/>
          </p:nvSpPr>
          <p:spPr>
            <a:xfrm flipH="false" flipV="false" rot="0">
              <a:off x="0" y="0"/>
              <a:ext cx="3239008" cy="2862453"/>
            </a:xfrm>
            <a:custGeom>
              <a:avLst/>
              <a:gdLst/>
              <a:ahLst/>
              <a:cxnLst/>
              <a:rect r="r" b="b" t="t" l="l"/>
              <a:pathLst>
                <a:path h="2862453" w="3239008">
                  <a:moveTo>
                    <a:pt x="0" y="0"/>
                  </a:moveTo>
                  <a:lnTo>
                    <a:pt x="3239008" y="0"/>
                  </a:lnTo>
                  <a:lnTo>
                    <a:pt x="3239008" y="2862453"/>
                  </a:lnTo>
                  <a:lnTo>
                    <a:pt x="0" y="2862453"/>
                  </a:lnTo>
                  <a:lnTo>
                    <a:pt x="0" y="0"/>
                  </a:lnTo>
                  <a:close/>
                </a:path>
              </a:pathLst>
            </a:custGeom>
            <a:blipFill>
              <a:blip r:embed="rId6"/>
              <a:stretch>
                <a:fillRect l="0" t="-90" r="0" b="-92"/>
              </a:stretch>
            </a:blipFill>
          </p:spPr>
        </p:sp>
      </p:grpSp>
      <p:sp>
        <p:nvSpPr>
          <p:cNvPr name="Freeform 13" id="13"/>
          <p:cNvSpPr/>
          <p:nvPr/>
        </p:nvSpPr>
        <p:spPr>
          <a:xfrm flipH="false" flipV="false" rot="0">
            <a:off x="10080754" y="7775823"/>
            <a:ext cx="2697310" cy="510037"/>
          </a:xfrm>
          <a:custGeom>
            <a:avLst/>
            <a:gdLst/>
            <a:ahLst/>
            <a:cxnLst/>
            <a:rect r="r" b="b" t="t" l="l"/>
            <a:pathLst>
              <a:path h="510037" w="2697310">
                <a:moveTo>
                  <a:pt x="0" y="0"/>
                </a:moveTo>
                <a:lnTo>
                  <a:pt x="2697310" y="0"/>
                </a:lnTo>
                <a:lnTo>
                  <a:pt x="2697310" y="510037"/>
                </a:lnTo>
                <a:lnTo>
                  <a:pt x="0" y="510037"/>
                </a:lnTo>
                <a:lnTo>
                  <a:pt x="0" y="0"/>
                </a:lnTo>
                <a:close/>
              </a:path>
            </a:pathLst>
          </a:custGeom>
          <a:blipFill>
            <a:blip r:embed="rId7">
              <a:extLst>
                <a:ext uri="{96DAC541-7B7A-43D3-8B79-37D633B846F1}">
                  <asvg:svgBlip xmlns:asvg="http://schemas.microsoft.com/office/drawing/2016/SVG/main" r:embed="rId8"/>
                </a:ext>
              </a:extLst>
            </a:blip>
            <a:stretch>
              <a:fillRect l="-74" t="0" r="-74" b="0"/>
            </a:stretch>
          </a:blipFill>
        </p:spPr>
      </p:sp>
      <p:sp>
        <p:nvSpPr>
          <p:cNvPr name="TextBox 14" id="14"/>
          <p:cNvSpPr txBox="true"/>
          <p:nvPr/>
        </p:nvSpPr>
        <p:spPr>
          <a:xfrm rot="0">
            <a:off x="1668871" y="186461"/>
            <a:ext cx="13593664" cy="1627328"/>
          </a:xfrm>
          <a:prstGeom prst="rect">
            <a:avLst/>
          </a:prstGeom>
        </p:spPr>
        <p:txBody>
          <a:bodyPr anchor="t" rtlCol="false" tIns="0" lIns="0" bIns="0" rIns="0">
            <a:spAutoFit/>
          </a:bodyPr>
          <a:lstStyle/>
          <a:p>
            <a:pPr algn="ctr">
              <a:lnSpc>
                <a:spcPts val="6312"/>
              </a:lnSpc>
            </a:pPr>
            <a:r>
              <a:rPr lang="en-US" b="true" sz="5062" u="sng">
                <a:solidFill>
                  <a:srgbClr val="0000FF"/>
                </a:solidFill>
                <a:latin typeface="DM Sans Bold"/>
                <a:ea typeface="DM Sans Bold"/>
                <a:cs typeface="DM Sans Bold"/>
                <a:sym typeface="DM Sans Bold"/>
                <a:hlinkClick r:id="rId9" tooltip="https://www.canva.com/design/DAG3iMu-ZVI/1v_SMpc97RBx5hOWyBsOPw/edit?utm_content=DAG3iMu-ZVI&amp;utm_campaign=designshare&amp;utm_medium=link2&amp;utm_source=sharebutton"/>
              </a:rPr>
              <a:t>Offline-First Design: No Student Left Behind</a:t>
            </a:r>
          </a:p>
        </p:txBody>
      </p:sp>
      <p:sp>
        <p:nvSpPr>
          <p:cNvPr name="TextBox 15" id="15"/>
          <p:cNvSpPr txBox="true"/>
          <p:nvPr/>
        </p:nvSpPr>
        <p:spPr>
          <a:xfrm rot="0">
            <a:off x="8243607" y="2154853"/>
            <a:ext cx="7140198" cy="544295"/>
          </a:xfrm>
          <a:prstGeom prst="rect">
            <a:avLst/>
          </a:prstGeom>
        </p:spPr>
        <p:txBody>
          <a:bodyPr anchor="t" rtlCol="false" tIns="0" lIns="0" bIns="0" rIns="0">
            <a:spAutoFit/>
          </a:bodyPr>
          <a:lstStyle/>
          <a:p>
            <a:pPr algn="l">
              <a:lnSpc>
                <a:spcPts val="3928"/>
              </a:lnSpc>
            </a:pPr>
            <a:r>
              <a:rPr lang="en-US" sz="3142" b="true">
                <a:solidFill>
                  <a:srgbClr val="030303"/>
                </a:solidFill>
                <a:latin typeface="DM Sans Bold"/>
                <a:ea typeface="DM Sans Bold"/>
                <a:cs typeface="DM Sans Bold"/>
                <a:sym typeface="DM Sans Bold"/>
              </a:rPr>
              <a:t>Works Anywhere. Syncs Everywhere.</a:t>
            </a:r>
          </a:p>
        </p:txBody>
      </p:sp>
      <p:sp>
        <p:nvSpPr>
          <p:cNvPr name="TextBox 16" id="16"/>
          <p:cNvSpPr txBox="true"/>
          <p:nvPr/>
        </p:nvSpPr>
        <p:spPr>
          <a:xfrm rot="0">
            <a:off x="9467850" y="3775659"/>
            <a:ext cx="8189278" cy="407797"/>
          </a:xfrm>
          <a:prstGeom prst="rect">
            <a:avLst/>
          </a:prstGeom>
        </p:spPr>
        <p:txBody>
          <a:bodyPr anchor="t" rtlCol="false" tIns="0" lIns="0" bIns="0" rIns="0">
            <a:spAutoFit/>
          </a:bodyPr>
          <a:lstStyle/>
          <a:p>
            <a:pPr algn="l" marL="417634" indent="-139212" lvl="2">
              <a:lnSpc>
                <a:spcPts val="3394"/>
              </a:lnSpc>
              <a:buFont typeface="Arial"/>
              <a:buChar char="⚬"/>
            </a:pPr>
            <a:r>
              <a:rPr lang="en-US" b="true" sz="2129">
                <a:solidFill>
                  <a:srgbClr val="464646"/>
                </a:solidFill>
                <a:latin typeface="Inter Bold"/>
                <a:ea typeface="Inter Bold"/>
                <a:cs typeface="Inter Bold"/>
                <a:sym typeface="Inter Bold"/>
              </a:rPr>
              <a:t>Guided Exercises — Breathing and focus activities built-in</a:t>
            </a:r>
          </a:p>
        </p:txBody>
      </p:sp>
      <p:sp>
        <p:nvSpPr>
          <p:cNvPr name="TextBox 17" id="17"/>
          <p:cNvSpPr txBox="true"/>
          <p:nvPr/>
        </p:nvSpPr>
        <p:spPr>
          <a:xfrm rot="0">
            <a:off x="9467850" y="4294999"/>
            <a:ext cx="8054513" cy="509567"/>
          </a:xfrm>
          <a:prstGeom prst="rect">
            <a:avLst/>
          </a:prstGeom>
        </p:spPr>
        <p:txBody>
          <a:bodyPr anchor="t" rtlCol="false" tIns="0" lIns="0" bIns="0" rIns="0">
            <a:spAutoFit/>
          </a:bodyPr>
          <a:lstStyle/>
          <a:p>
            <a:pPr algn="l" marL="418233" indent="-139411" lvl="2">
              <a:lnSpc>
                <a:spcPts val="3400"/>
              </a:lnSpc>
              <a:buFont typeface="Arial"/>
              <a:buChar char="⚬"/>
            </a:pPr>
            <a:r>
              <a:rPr lang="en-US" b="true" sz="2133">
                <a:solidFill>
                  <a:srgbClr val="464646"/>
                </a:solidFill>
                <a:latin typeface="Inter Bold"/>
                <a:ea typeface="Inter Bold"/>
                <a:cs typeface="Inter Bold"/>
                <a:sym typeface="Inter Bold"/>
              </a:rPr>
              <a:t>Wellness Articles — Tips and guidance in Hindi &amp; English</a:t>
            </a:r>
          </a:p>
        </p:txBody>
      </p:sp>
      <p:sp>
        <p:nvSpPr>
          <p:cNvPr name="TextBox 18" id="18"/>
          <p:cNvSpPr txBox="true"/>
          <p:nvPr/>
        </p:nvSpPr>
        <p:spPr>
          <a:xfrm rot="0">
            <a:off x="9467850" y="4843031"/>
            <a:ext cx="8054513" cy="922203"/>
          </a:xfrm>
          <a:prstGeom prst="rect">
            <a:avLst/>
          </a:prstGeom>
        </p:spPr>
        <p:txBody>
          <a:bodyPr anchor="t" rtlCol="false" tIns="0" lIns="0" bIns="0" rIns="0">
            <a:spAutoFit/>
          </a:bodyPr>
          <a:lstStyle/>
          <a:p>
            <a:pPr algn="l" marL="417993" indent="-139331" lvl="2">
              <a:lnSpc>
                <a:spcPts val="3396"/>
              </a:lnSpc>
              <a:buFont typeface="Arial"/>
              <a:buChar char="⚬"/>
            </a:pPr>
            <a:r>
              <a:rPr lang="en-US" b="true" sz="2132">
                <a:solidFill>
                  <a:srgbClr val="464646"/>
                </a:solidFill>
                <a:latin typeface="Inter Bold"/>
                <a:ea typeface="Inter Bold"/>
                <a:cs typeface="Inter Bold"/>
                <a:sym typeface="Inter Bold"/>
              </a:rPr>
              <a:t>Study Tracking — Monitor habits offline, visualize progress later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A6A6A6">
                    <a:alpha val="100000"/>
                  </a:srgbClr>
                </a:gs>
                <a:gs pos="100000">
                  <a:srgbClr val="FFFFFF">
                    <a:alpha val="100000"/>
                  </a:srgbClr>
                </a:gs>
              </a:gsLst>
              <a:lin ang="0"/>
            </a:gradFill>
          </p:spPr>
        </p:sp>
      </p:grpSp>
      <p:sp>
        <p:nvSpPr>
          <p:cNvPr name="Freeform 6" id="6"/>
          <p:cNvSpPr/>
          <p:nvPr/>
        </p:nvSpPr>
        <p:spPr>
          <a:xfrm flipH="false" flipV="false" rot="0">
            <a:off x="987475" y="2442865"/>
            <a:ext cx="16313085" cy="6172390"/>
          </a:xfrm>
          <a:custGeom>
            <a:avLst/>
            <a:gdLst/>
            <a:ahLst/>
            <a:cxnLst/>
            <a:rect r="r" b="b" t="t" l="l"/>
            <a:pathLst>
              <a:path h="6172390" w="16313085">
                <a:moveTo>
                  <a:pt x="0" y="0"/>
                </a:moveTo>
                <a:lnTo>
                  <a:pt x="16313085" y="0"/>
                </a:lnTo>
                <a:lnTo>
                  <a:pt x="16313085" y="6172390"/>
                </a:lnTo>
                <a:lnTo>
                  <a:pt x="0" y="61723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3568971" y="2587226"/>
            <a:ext cx="2096514" cy="1079306"/>
            <a:chOff x="0" y="0"/>
            <a:chExt cx="2795352" cy="1439075"/>
          </a:xfrm>
        </p:grpSpPr>
        <p:sp>
          <p:nvSpPr>
            <p:cNvPr name="Freeform 8" id="8"/>
            <p:cNvSpPr/>
            <p:nvPr/>
          </p:nvSpPr>
          <p:spPr>
            <a:xfrm flipH="false" flipV="false" rot="0">
              <a:off x="0" y="0"/>
              <a:ext cx="2795397" cy="1439037"/>
            </a:xfrm>
            <a:custGeom>
              <a:avLst/>
              <a:gdLst/>
              <a:ahLst/>
              <a:cxnLst/>
              <a:rect r="r" b="b" t="t" l="l"/>
              <a:pathLst>
                <a:path h="1439037" w="2795397">
                  <a:moveTo>
                    <a:pt x="0" y="0"/>
                  </a:moveTo>
                  <a:lnTo>
                    <a:pt x="2795397" y="0"/>
                  </a:lnTo>
                  <a:lnTo>
                    <a:pt x="2795397" y="1439037"/>
                  </a:lnTo>
                  <a:lnTo>
                    <a:pt x="0" y="1439037"/>
                  </a:lnTo>
                  <a:lnTo>
                    <a:pt x="0" y="0"/>
                  </a:lnTo>
                  <a:close/>
                </a:path>
              </a:pathLst>
            </a:custGeom>
            <a:blipFill>
              <a:blip r:embed="rId4"/>
              <a:stretch>
                <a:fillRect l="0" t="-4631" r="1" b="-4634"/>
              </a:stretch>
            </a:blipFill>
          </p:spPr>
        </p:sp>
      </p:grpSp>
      <p:grpSp>
        <p:nvGrpSpPr>
          <p:cNvPr name="Group 9" id="9"/>
          <p:cNvGrpSpPr/>
          <p:nvPr/>
        </p:nvGrpSpPr>
        <p:grpSpPr>
          <a:xfrm rot="0">
            <a:off x="3950310" y="4964068"/>
            <a:ext cx="1333837" cy="1044366"/>
            <a:chOff x="0" y="0"/>
            <a:chExt cx="2066633" cy="1618129"/>
          </a:xfrm>
        </p:grpSpPr>
        <p:sp>
          <p:nvSpPr>
            <p:cNvPr name="Freeform 10" id="10"/>
            <p:cNvSpPr/>
            <p:nvPr/>
          </p:nvSpPr>
          <p:spPr>
            <a:xfrm flipH="false" flipV="false" rot="0">
              <a:off x="0" y="0"/>
              <a:ext cx="2066671" cy="1618107"/>
            </a:xfrm>
            <a:custGeom>
              <a:avLst/>
              <a:gdLst/>
              <a:ahLst/>
              <a:cxnLst/>
              <a:rect r="r" b="b" t="t" l="l"/>
              <a:pathLst>
                <a:path h="1618107" w="2066671">
                  <a:moveTo>
                    <a:pt x="0" y="0"/>
                  </a:moveTo>
                  <a:lnTo>
                    <a:pt x="2066671" y="0"/>
                  </a:lnTo>
                  <a:lnTo>
                    <a:pt x="2066671" y="1618107"/>
                  </a:lnTo>
                  <a:lnTo>
                    <a:pt x="0" y="1618107"/>
                  </a:lnTo>
                  <a:lnTo>
                    <a:pt x="0" y="0"/>
                  </a:lnTo>
                  <a:close/>
                </a:path>
              </a:pathLst>
            </a:custGeom>
            <a:blipFill>
              <a:blip r:embed="rId5"/>
              <a:stretch>
                <a:fillRect l="0" t="-13858" r="1" b="-13860"/>
              </a:stretch>
            </a:blipFill>
          </p:spPr>
        </p:sp>
      </p:grpSp>
      <p:grpSp>
        <p:nvGrpSpPr>
          <p:cNvPr name="Group 11" id="11"/>
          <p:cNvGrpSpPr/>
          <p:nvPr/>
        </p:nvGrpSpPr>
        <p:grpSpPr>
          <a:xfrm rot="0">
            <a:off x="4243536" y="5914727"/>
            <a:ext cx="1117699" cy="1117699"/>
            <a:chOff x="0" y="0"/>
            <a:chExt cx="1490265" cy="1490265"/>
          </a:xfrm>
        </p:grpSpPr>
        <p:sp>
          <p:nvSpPr>
            <p:cNvPr name="Freeform 12" id="12"/>
            <p:cNvSpPr/>
            <p:nvPr/>
          </p:nvSpPr>
          <p:spPr>
            <a:xfrm flipH="false" flipV="false" rot="0">
              <a:off x="0" y="0"/>
              <a:ext cx="1490218" cy="1490218"/>
            </a:xfrm>
            <a:custGeom>
              <a:avLst/>
              <a:gdLst/>
              <a:ahLst/>
              <a:cxnLst/>
              <a:rect r="r" b="b" t="t" l="l"/>
              <a:pathLst>
                <a:path h="1490218" w="1490218">
                  <a:moveTo>
                    <a:pt x="0" y="0"/>
                  </a:moveTo>
                  <a:lnTo>
                    <a:pt x="1490218" y="0"/>
                  </a:lnTo>
                  <a:lnTo>
                    <a:pt x="1490218" y="1490218"/>
                  </a:lnTo>
                  <a:lnTo>
                    <a:pt x="0" y="1490218"/>
                  </a:lnTo>
                  <a:lnTo>
                    <a:pt x="0" y="0"/>
                  </a:lnTo>
                  <a:close/>
                </a:path>
              </a:pathLst>
            </a:custGeom>
            <a:blipFill>
              <a:blip r:embed="rId6"/>
              <a:stretch>
                <a:fillRect l="0" t="0" r="-3" b="-3"/>
              </a:stretch>
            </a:blipFill>
          </p:spPr>
        </p:sp>
      </p:grpSp>
      <p:grpSp>
        <p:nvGrpSpPr>
          <p:cNvPr name="Group 13" id="13"/>
          <p:cNvGrpSpPr/>
          <p:nvPr/>
        </p:nvGrpSpPr>
        <p:grpSpPr>
          <a:xfrm rot="0">
            <a:off x="4120227" y="6984801"/>
            <a:ext cx="1328896" cy="990874"/>
            <a:chOff x="0" y="0"/>
            <a:chExt cx="1771861" cy="1321165"/>
          </a:xfrm>
        </p:grpSpPr>
        <p:sp>
          <p:nvSpPr>
            <p:cNvPr name="Freeform 14" id="14"/>
            <p:cNvSpPr/>
            <p:nvPr/>
          </p:nvSpPr>
          <p:spPr>
            <a:xfrm flipH="false" flipV="false" rot="0">
              <a:off x="0" y="0"/>
              <a:ext cx="1771904" cy="1321181"/>
            </a:xfrm>
            <a:custGeom>
              <a:avLst/>
              <a:gdLst/>
              <a:ahLst/>
              <a:cxnLst/>
              <a:rect r="r" b="b" t="t" l="l"/>
              <a:pathLst>
                <a:path h="1321181" w="1771904">
                  <a:moveTo>
                    <a:pt x="0" y="0"/>
                  </a:moveTo>
                  <a:lnTo>
                    <a:pt x="1771904" y="0"/>
                  </a:lnTo>
                  <a:lnTo>
                    <a:pt x="1771904" y="1321181"/>
                  </a:lnTo>
                  <a:lnTo>
                    <a:pt x="0" y="1321181"/>
                  </a:lnTo>
                  <a:lnTo>
                    <a:pt x="0" y="0"/>
                  </a:lnTo>
                  <a:close/>
                </a:path>
              </a:pathLst>
            </a:custGeom>
            <a:blipFill>
              <a:blip r:embed="rId7"/>
              <a:stretch>
                <a:fillRect l="0" t="-17056" r="2" b="-17055"/>
              </a:stretch>
            </a:blipFill>
          </p:spPr>
        </p:sp>
      </p:grpSp>
      <p:sp>
        <p:nvSpPr>
          <p:cNvPr name="Freeform 15" id="15"/>
          <p:cNvSpPr/>
          <p:nvPr/>
        </p:nvSpPr>
        <p:spPr>
          <a:xfrm flipH="false" flipV="false" rot="0">
            <a:off x="2922554" y="0"/>
            <a:ext cx="1564522" cy="1507630"/>
          </a:xfrm>
          <a:custGeom>
            <a:avLst/>
            <a:gdLst/>
            <a:ahLst/>
            <a:cxnLst/>
            <a:rect r="r" b="b" t="t" l="l"/>
            <a:pathLst>
              <a:path h="1507630" w="1564522">
                <a:moveTo>
                  <a:pt x="0" y="0"/>
                </a:moveTo>
                <a:lnTo>
                  <a:pt x="1564522" y="0"/>
                </a:lnTo>
                <a:lnTo>
                  <a:pt x="1564522" y="1507630"/>
                </a:lnTo>
                <a:lnTo>
                  <a:pt x="0" y="150763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4099149" y="3666532"/>
            <a:ext cx="1062131" cy="1062131"/>
          </a:xfrm>
          <a:custGeom>
            <a:avLst/>
            <a:gdLst/>
            <a:ahLst/>
            <a:cxnLst/>
            <a:rect r="r" b="b" t="t" l="l"/>
            <a:pathLst>
              <a:path h="1062131" w="1062131">
                <a:moveTo>
                  <a:pt x="0" y="0"/>
                </a:moveTo>
                <a:lnTo>
                  <a:pt x="1062131" y="0"/>
                </a:lnTo>
                <a:lnTo>
                  <a:pt x="1062131" y="1062131"/>
                </a:lnTo>
                <a:lnTo>
                  <a:pt x="0" y="1062131"/>
                </a:lnTo>
                <a:lnTo>
                  <a:pt x="0" y="0"/>
                </a:lnTo>
                <a:close/>
              </a:path>
            </a:pathLst>
          </a:custGeom>
          <a:blipFill>
            <a:blip r:embed="rId10"/>
            <a:stretch>
              <a:fillRect l="0" t="0" r="0" b="0"/>
            </a:stretch>
          </a:blipFill>
        </p:spPr>
      </p:sp>
      <p:sp>
        <p:nvSpPr>
          <p:cNvPr name="TextBox 17" id="17"/>
          <p:cNvSpPr txBox="true"/>
          <p:nvPr/>
        </p:nvSpPr>
        <p:spPr>
          <a:xfrm rot="0">
            <a:off x="1757389" y="294942"/>
            <a:ext cx="13862596" cy="881098"/>
          </a:xfrm>
          <a:prstGeom prst="rect">
            <a:avLst/>
          </a:prstGeom>
        </p:spPr>
        <p:txBody>
          <a:bodyPr anchor="t" rtlCol="false" tIns="0" lIns="0" bIns="0" rIns="0">
            <a:spAutoFit/>
          </a:bodyPr>
          <a:lstStyle/>
          <a:p>
            <a:pPr algn="ctr">
              <a:lnSpc>
                <a:spcPts val="6936"/>
              </a:lnSpc>
            </a:pPr>
            <a:r>
              <a:rPr lang="en-US" sz="5562" b="true">
                <a:solidFill>
                  <a:srgbClr val="030303"/>
                </a:solidFill>
                <a:latin typeface="DM Sans Bold"/>
                <a:ea typeface="DM Sans Bold"/>
                <a:cs typeface="DM Sans Bold"/>
                <a:sym typeface="DM Sans Bold"/>
              </a:rPr>
              <a:t>TECHNICAL APPROACH </a:t>
            </a:r>
          </a:p>
        </p:txBody>
      </p:sp>
      <p:sp>
        <p:nvSpPr>
          <p:cNvPr name="TextBox 18" id="18"/>
          <p:cNvSpPr txBox="true"/>
          <p:nvPr/>
        </p:nvSpPr>
        <p:spPr>
          <a:xfrm rot="0">
            <a:off x="1285429" y="1685483"/>
            <a:ext cx="3903635" cy="576407"/>
          </a:xfrm>
          <a:prstGeom prst="rect">
            <a:avLst/>
          </a:prstGeom>
        </p:spPr>
        <p:txBody>
          <a:bodyPr anchor="t" rtlCol="false" tIns="0" lIns="0" bIns="0" rIns="0">
            <a:spAutoFit/>
          </a:bodyPr>
          <a:lstStyle/>
          <a:p>
            <a:pPr algn="l">
              <a:lnSpc>
                <a:spcPts val="3973"/>
              </a:lnSpc>
            </a:pPr>
            <a:r>
              <a:rPr lang="en-US" sz="2440" b="true">
                <a:solidFill>
                  <a:srgbClr val="000000"/>
                </a:solidFill>
                <a:latin typeface="Inter Bold"/>
                <a:ea typeface="Inter Bold"/>
                <a:cs typeface="Inter Bold"/>
                <a:sym typeface="Inter Bold"/>
              </a:rPr>
              <a:t>Layer</a:t>
            </a:r>
          </a:p>
        </p:txBody>
      </p:sp>
      <p:sp>
        <p:nvSpPr>
          <p:cNvPr name="TextBox 19" id="19"/>
          <p:cNvSpPr txBox="true"/>
          <p:nvPr/>
        </p:nvSpPr>
        <p:spPr>
          <a:xfrm rot="0">
            <a:off x="5361235" y="1685483"/>
            <a:ext cx="5004055" cy="572993"/>
          </a:xfrm>
          <a:prstGeom prst="rect">
            <a:avLst/>
          </a:prstGeom>
        </p:spPr>
        <p:txBody>
          <a:bodyPr anchor="t" rtlCol="false" tIns="0" lIns="0" bIns="0" rIns="0">
            <a:spAutoFit/>
          </a:bodyPr>
          <a:lstStyle/>
          <a:p>
            <a:pPr algn="l">
              <a:lnSpc>
                <a:spcPts val="3946"/>
              </a:lnSpc>
            </a:pPr>
            <a:r>
              <a:rPr lang="en-US" sz="2422" b="true">
                <a:solidFill>
                  <a:srgbClr val="000000"/>
                </a:solidFill>
                <a:latin typeface="Inter Bold"/>
                <a:ea typeface="Inter Bold"/>
                <a:cs typeface="Inter Bold"/>
                <a:sym typeface="Inter Bold"/>
              </a:rPr>
              <a:t>Technology</a:t>
            </a:r>
          </a:p>
        </p:txBody>
      </p:sp>
      <p:sp>
        <p:nvSpPr>
          <p:cNvPr name="TextBox 20" id="20"/>
          <p:cNvSpPr txBox="true"/>
          <p:nvPr/>
        </p:nvSpPr>
        <p:spPr>
          <a:xfrm rot="0">
            <a:off x="11060758" y="1826866"/>
            <a:ext cx="6069844" cy="572169"/>
          </a:xfrm>
          <a:prstGeom prst="rect">
            <a:avLst/>
          </a:prstGeom>
        </p:spPr>
        <p:txBody>
          <a:bodyPr anchor="t" rtlCol="false" tIns="0" lIns="0" bIns="0" rIns="0">
            <a:spAutoFit/>
          </a:bodyPr>
          <a:lstStyle/>
          <a:p>
            <a:pPr algn="l">
              <a:lnSpc>
                <a:spcPts val="3970"/>
              </a:lnSpc>
            </a:pPr>
            <a:r>
              <a:rPr lang="en-US" sz="2437" b="true">
                <a:solidFill>
                  <a:srgbClr val="000000"/>
                </a:solidFill>
                <a:latin typeface="Inter Bold"/>
                <a:ea typeface="Inter Bold"/>
                <a:cs typeface="Inter Bold"/>
                <a:sym typeface="Inter Bold"/>
              </a:rPr>
              <a:t>Why It Works</a:t>
            </a:r>
          </a:p>
        </p:txBody>
      </p:sp>
      <p:sp>
        <p:nvSpPr>
          <p:cNvPr name="TextBox 21" id="21"/>
          <p:cNvSpPr txBox="true"/>
          <p:nvPr/>
        </p:nvSpPr>
        <p:spPr>
          <a:xfrm rot="0">
            <a:off x="1342926" y="2728615"/>
            <a:ext cx="3499246" cy="625079"/>
          </a:xfrm>
          <a:prstGeom prst="rect">
            <a:avLst/>
          </a:prstGeom>
        </p:spPr>
        <p:txBody>
          <a:bodyPr anchor="t" rtlCol="false" tIns="0" lIns="0" bIns="0" rIns="0">
            <a:spAutoFit/>
          </a:bodyPr>
          <a:lstStyle/>
          <a:p>
            <a:pPr algn="l">
              <a:lnSpc>
                <a:spcPts val="3561"/>
              </a:lnSpc>
            </a:pPr>
            <a:r>
              <a:rPr lang="en-US" sz="2187" b="true">
                <a:solidFill>
                  <a:srgbClr val="000000"/>
                </a:solidFill>
                <a:latin typeface="Inter Bold"/>
                <a:ea typeface="Inter Bold"/>
                <a:cs typeface="Inter Bold"/>
                <a:sym typeface="Inter Bold"/>
              </a:rPr>
              <a:t>Frontend</a:t>
            </a:r>
          </a:p>
        </p:txBody>
      </p:sp>
      <p:sp>
        <p:nvSpPr>
          <p:cNvPr name="TextBox 22" id="22"/>
          <p:cNvSpPr txBox="true"/>
          <p:nvPr/>
        </p:nvSpPr>
        <p:spPr>
          <a:xfrm rot="0">
            <a:off x="5937796" y="2626840"/>
            <a:ext cx="5122961" cy="50003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Streamlit / FlutterFlow        </a:t>
            </a:r>
          </a:p>
        </p:txBody>
      </p:sp>
      <p:sp>
        <p:nvSpPr>
          <p:cNvPr name="TextBox 23" id="23"/>
          <p:cNvSpPr txBox="true"/>
          <p:nvPr/>
        </p:nvSpPr>
        <p:spPr>
          <a:xfrm rot="0">
            <a:off x="11060758" y="2728615"/>
            <a:ext cx="5941962" cy="50003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Rapid UI without coding complexity</a:t>
            </a:r>
          </a:p>
        </p:txBody>
      </p:sp>
      <p:sp>
        <p:nvSpPr>
          <p:cNvPr name="TextBox 24" id="24"/>
          <p:cNvSpPr txBox="true"/>
          <p:nvPr/>
        </p:nvSpPr>
        <p:spPr>
          <a:xfrm rot="0">
            <a:off x="1280964" y="3885826"/>
            <a:ext cx="3499246"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Backend</a:t>
            </a:r>
          </a:p>
        </p:txBody>
      </p:sp>
      <p:sp>
        <p:nvSpPr>
          <p:cNvPr name="TextBox 25" id="25"/>
          <p:cNvSpPr txBox="true"/>
          <p:nvPr/>
        </p:nvSpPr>
        <p:spPr>
          <a:xfrm rot="0">
            <a:off x="11060758" y="3778445"/>
            <a:ext cx="5941962" cy="845464"/>
          </a:xfrm>
          <a:prstGeom prst="rect">
            <a:avLst/>
          </a:prstGeom>
        </p:spPr>
        <p:txBody>
          <a:bodyPr anchor="t" rtlCol="false" tIns="0" lIns="0" bIns="0" rIns="0">
            <a:spAutoFit/>
          </a:bodyPr>
          <a:lstStyle/>
          <a:p>
            <a:pPr algn="l">
              <a:lnSpc>
                <a:spcPts val="3486"/>
              </a:lnSpc>
            </a:pPr>
            <a:r>
              <a:rPr lang="en-US" sz="2141" b="true">
                <a:solidFill>
                  <a:srgbClr val="030303"/>
                </a:solidFill>
                <a:latin typeface="Inter Bold"/>
                <a:ea typeface="Inter Bold"/>
                <a:cs typeface="Inter Bold"/>
                <a:sym typeface="Inter Bold"/>
              </a:rPr>
              <a:t>Authentication, database, hosting in one platform</a:t>
            </a:r>
          </a:p>
        </p:txBody>
      </p:sp>
      <p:sp>
        <p:nvSpPr>
          <p:cNvPr name="TextBox 26" id="26"/>
          <p:cNvSpPr txBox="true"/>
          <p:nvPr/>
        </p:nvSpPr>
        <p:spPr>
          <a:xfrm rot="0">
            <a:off x="1285429" y="5052864"/>
            <a:ext cx="3499246"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AI Engine</a:t>
            </a:r>
          </a:p>
        </p:txBody>
      </p:sp>
      <p:sp>
        <p:nvSpPr>
          <p:cNvPr name="TextBox 27" id="27"/>
          <p:cNvSpPr txBox="true"/>
          <p:nvPr/>
        </p:nvSpPr>
        <p:spPr>
          <a:xfrm rot="0">
            <a:off x="5937796" y="5130849"/>
            <a:ext cx="5122961"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OpenAI / Gemini API</a:t>
            </a:r>
          </a:p>
        </p:txBody>
      </p:sp>
      <p:sp>
        <p:nvSpPr>
          <p:cNvPr name="TextBox 28" id="28"/>
          <p:cNvSpPr txBox="true"/>
          <p:nvPr/>
        </p:nvSpPr>
        <p:spPr>
          <a:xfrm rot="0">
            <a:off x="11060758" y="5130849"/>
            <a:ext cx="5941962"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Generative power without training models</a:t>
            </a:r>
          </a:p>
        </p:txBody>
      </p:sp>
      <p:sp>
        <p:nvSpPr>
          <p:cNvPr name="TextBox 29" id="29"/>
          <p:cNvSpPr txBox="true"/>
          <p:nvPr/>
        </p:nvSpPr>
        <p:spPr>
          <a:xfrm rot="0">
            <a:off x="1280964" y="6026347"/>
            <a:ext cx="3499246"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Mood Detection</a:t>
            </a:r>
          </a:p>
        </p:txBody>
      </p:sp>
      <p:sp>
        <p:nvSpPr>
          <p:cNvPr name="TextBox 30" id="30"/>
          <p:cNvSpPr txBox="true"/>
          <p:nvPr/>
        </p:nvSpPr>
        <p:spPr>
          <a:xfrm rot="0">
            <a:off x="5937796" y="6181427"/>
            <a:ext cx="5122961" cy="414325"/>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Ollama3.8 API</a:t>
            </a:r>
          </a:p>
        </p:txBody>
      </p:sp>
      <p:sp>
        <p:nvSpPr>
          <p:cNvPr name="TextBox 31" id="31"/>
          <p:cNvSpPr txBox="true"/>
          <p:nvPr/>
        </p:nvSpPr>
        <p:spPr>
          <a:xfrm rot="0">
            <a:off x="11060758" y="6019502"/>
            <a:ext cx="5941962"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Lightweight inference via API calls</a:t>
            </a:r>
          </a:p>
        </p:txBody>
      </p:sp>
      <p:sp>
        <p:nvSpPr>
          <p:cNvPr name="TextBox 32" id="32"/>
          <p:cNvSpPr txBox="true"/>
          <p:nvPr/>
        </p:nvSpPr>
        <p:spPr>
          <a:xfrm rot="0">
            <a:off x="1280964" y="7089576"/>
            <a:ext cx="3499246"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Security</a:t>
            </a:r>
          </a:p>
        </p:txBody>
      </p:sp>
      <p:sp>
        <p:nvSpPr>
          <p:cNvPr name="TextBox 33" id="33"/>
          <p:cNvSpPr txBox="true"/>
          <p:nvPr/>
        </p:nvSpPr>
        <p:spPr>
          <a:xfrm rot="0">
            <a:off x="5937797" y="7089576"/>
            <a:ext cx="5122961" cy="414325"/>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 HTTPS </a:t>
            </a:r>
          </a:p>
        </p:txBody>
      </p:sp>
      <p:sp>
        <p:nvSpPr>
          <p:cNvPr name="TextBox 34" id="34"/>
          <p:cNvSpPr txBox="true"/>
          <p:nvPr/>
        </p:nvSpPr>
        <p:spPr>
          <a:xfrm rot="0">
            <a:off x="11060757" y="7139881"/>
            <a:ext cx="5941962" cy="625079"/>
          </a:xfrm>
          <a:prstGeom prst="rect">
            <a:avLst/>
          </a:prstGeom>
        </p:spPr>
        <p:txBody>
          <a:bodyPr anchor="t" rtlCol="false" tIns="0" lIns="0" bIns="0" rIns="0">
            <a:spAutoFit/>
          </a:bodyPr>
          <a:lstStyle/>
          <a:p>
            <a:pPr algn="l">
              <a:lnSpc>
                <a:spcPts val="3561"/>
              </a:lnSpc>
            </a:pPr>
            <a:r>
              <a:rPr lang="en-US" sz="2187" b="true">
                <a:solidFill>
                  <a:srgbClr val="030303"/>
                </a:solidFill>
                <a:latin typeface="Inter Bold"/>
                <a:ea typeface="Inter Bold"/>
                <a:cs typeface="Inter Bold"/>
                <a:sym typeface="Inter Bold"/>
              </a:rPr>
              <a:t>Enterprise-grade protection built-in</a:t>
            </a:r>
          </a:p>
        </p:txBody>
      </p:sp>
      <p:sp>
        <p:nvSpPr>
          <p:cNvPr name="TextBox 35" id="35"/>
          <p:cNvSpPr txBox="true"/>
          <p:nvPr/>
        </p:nvSpPr>
        <p:spPr>
          <a:xfrm rot="0">
            <a:off x="992238" y="8777139"/>
            <a:ext cx="16303526" cy="515242"/>
          </a:xfrm>
          <a:prstGeom prst="rect">
            <a:avLst/>
          </a:prstGeom>
        </p:spPr>
        <p:txBody>
          <a:bodyPr anchor="t" rtlCol="false" tIns="0" lIns="0" bIns="0" rIns="0">
            <a:spAutoFit/>
          </a:bodyPr>
          <a:lstStyle/>
          <a:p>
            <a:pPr algn="l">
              <a:lnSpc>
                <a:spcPts val="2811"/>
              </a:lnSpc>
            </a:pPr>
            <a:r>
              <a:rPr lang="en-US" sz="1750" b="true">
                <a:solidFill>
                  <a:srgbClr val="464646"/>
                </a:solidFill>
                <a:latin typeface="Inter Bold"/>
                <a:ea typeface="Inter Bold"/>
                <a:cs typeface="Inter Bold"/>
                <a:sym typeface="Inter Bold"/>
              </a:rPr>
              <a:t>Zero heavy model training. All APIs cloud-based. Local caching handles offline scenarios seamlessly.</a:t>
            </a:r>
          </a:p>
        </p:txBody>
      </p:sp>
      <p:sp>
        <p:nvSpPr>
          <p:cNvPr name="TextBox 36" id="36"/>
          <p:cNvSpPr txBox="true"/>
          <p:nvPr/>
        </p:nvSpPr>
        <p:spPr>
          <a:xfrm rot="0">
            <a:off x="6032809" y="3991097"/>
            <a:ext cx="1830453" cy="405011"/>
          </a:xfrm>
          <a:prstGeom prst="rect">
            <a:avLst/>
          </a:prstGeom>
        </p:spPr>
        <p:txBody>
          <a:bodyPr anchor="t" rtlCol="false" tIns="0" lIns="0" bIns="0" rIns="0">
            <a:spAutoFit/>
          </a:bodyPr>
          <a:lstStyle/>
          <a:p>
            <a:pPr algn="ctr">
              <a:lnSpc>
                <a:spcPts val="3357"/>
              </a:lnSpc>
              <a:spcBef>
                <a:spcPct val="0"/>
              </a:spcBef>
            </a:pPr>
            <a:r>
              <a:rPr lang="en-US" b="true" sz="2061">
                <a:solidFill>
                  <a:srgbClr val="000000"/>
                </a:solidFill>
                <a:latin typeface="Inter Bold"/>
                <a:ea typeface="Inter Bold"/>
                <a:cs typeface="Inter Bold"/>
                <a:sym typeface="Inter Bold"/>
              </a:rPr>
              <a:t>Ollama API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7AD">
                <a:alpha val="100000"/>
              </a:srgbClr>
            </a:gs>
            <a:gs pos="100000">
              <a:srgbClr val="FFA9F9">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5F5F5"/>
            </a:solidFill>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gradFill rotWithShape="true">
              <a:gsLst>
                <a:gs pos="0">
                  <a:srgbClr val="CDFFD8">
                    <a:alpha val="100000"/>
                  </a:srgbClr>
                </a:gs>
                <a:gs pos="100000">
                  <a:srgbClr val="94B9FF">
                    <a:alpha val="100000"/>
                  </a:srgbClr>
                </a:gs>
              </a:gsLst>
              <a:lin ang="0"/>
            </a:gradFill>
          </p:spPr>
        </p:sp>
      </p:grpSp>
      <p:grpSp>
        <p:nvGrpSpPr>
          <p:cNvPr name="Group 6" id="6"/>
          <p:cNvGrpSpPr/>
          <p:nvPr/>
        </p:nvGrpSpPr>
        <p:grpSpPr>
          <a:xfrm rot="0">
            <a:off x="576411" y="1714723"/>
            <a:ext cx="230409" cy="1383030"/>
            <a:chOff x="0" y="0"/>
            <a:chExt cx="307212" cy="1844040"/>
          </a:xfrm>
        </p:grpSpPr>
        <p:sp>
          <p:nvSpPr>
            <p:cNvPr name="Freeform 7" id="7"/>
            <p:cNvSpPr/>
            <p:nvPr/>
          </p:nvSpPr>
          <p:spPr>
            <a:xfrm flipH="false" flipV="false" rot="0">
              <a:off x="0" y="0"/>
              <a:ext cx="307213" cy="1844040"/>
            </a:xfrm>
            <a:custGeom>
              <a:avLst/>
              <a:gdLst/>
              <a:ahLst/>
              <a:cxnLst/>
              <a:rect r="r" b="b" t="t" l="l"/>
              <a:pathLst>
                <a:path h="1844040" w="307213">
                  <a:moveTo>
                    <a:pt x="0" y="46101"/>
                  </a:moveTo>
                  <a:cubicBezTo>
                    <a:pt x="0" y="20701"/>
                    <a:pt x="20701" y="0"/>
                    <a:pt x="46101" y="0"/>
                  </a:cubicBezTo>
                  <a:lnTo>
                    <a:pt x="261112" y="0"/>
                  </a:lnTo>
                  <a:cubicBezTo>
                    <a:pt x="286512" y="0"/>
                    <a:pt x="307213" y="20701"/>
                    <a:pt x="307213" y="46101"/>
                  </a:cubicBezTo>
                  <a:lnTo>
                    <a:pt x="307213" y="1797939"/>
                  </a:lnTo>
                  <a:cubicBezTo>
                    <a:pt x="307213" y="1823339"/>
                    <a:pt x="286512" y="1844040"/>
                    <a:pt x="261112" y="1844040"/>
                  </a:cubicBezTo>
                  <a:lnTo>
                    <a:pt x="46101" y="1844040"/>
                  </a:lnTo>
                  <a:cubicBezTo>
                    <a:pt x="20701" y="1844040"/>
                    <a:pt x="0" y="1823339"/>
                    <a:pt x="0" y="1797939"/>
                  </a:cubicBezTo>
                  <a:close/>
                </a:path>
              </a:pathLst>
            </a:custGeom>
            <a:solidFill>
              <a:srgbClr val="F2EEEE"/>
            </a:solidFill>
          </p:spPr>
        </p:sp>
      </p:grpSp>
      <p:grpSp>
        <p:nvGrpSpPr>
          <p:cNvPr name="Group 8" id="8"/>
          <p:cNvGrpSpPr/>
          <p:nvPr/>
        </p:nvGrpSpPr>
        <p:grpSpPr>
          <a:xfrm rot="0">
            <a:off x="576411" y="3397299"/>
            <a:ext cx="230409" cy="1383030"/>
            <a:chOff x="0" y="0"/>
            <a:chExt cx="307212" cy="1844040"/>
          </a:xfrm>
        </p:grpSpPr>
        <p:sp>
          <p:nvSpPr>
            <p:cNvPr name="Freeform 9" id="9"/>
            <p:cNvSpPr/>
            <p:nvPr/>
          </p:nvSpPr>
          <p:spPr>
            <a:xfrm flipH="false" flipV="false" rot="0">
              <a:off x="0" y="0"/>
              <a:ext cx="307213" cy="1844040"/>
            </a:xfrm>
            <a:custGeom>
              <a:avLst/>
              <a:gdLst/>
              <a:ahLst/>
              <a:cxnLst/>
              <a:rect r="r" b="b" t="t" l="l"/>
              <a:pathLst>
                <a:path h="1844040" w="307213">
                  <a:moveTo>
                    <a:pt x="0" y="46101"/>
                  </a:moveTo>
                  <a:cubicBezTo>
                    <a:pt x="0" y="20701"/>
                    <a:pt x="20701" y="0"/>
                    <a:pt x="46101" y="0"/>
                  </a:cubicBezTo>
                  <a:lnTo>
                    <a:pt x="261112" y="0"/>
                  </a:lnTo>
                  <a:cubicBezTo>
                    <a:pt x="286512" y="0"/>
                    <a:pt x="307213" y="20701"/>
                    <a:pt x="307213" y="46101"/>
                  </a:cubicBezTo>
                  <a:lnTo>
                    <a:pt x="307213" y="1797939"/>
                  </a:lnTo>
                  <a:cubicBezTo>
                    <a:pt x="307213" y="1823339"/>
                    <a:pt x="286512" y="1844040"/>
                    <a:pt x="261112" y="1844040"/>
                  </a:cubicBezTo>
                  <a:lnTo>
                    <a:pt x="46101" y="1844040"/>
                  </a:lnTo>
                  <a:cubicBezTo>
                    <a:pt x="20701" y="1844040"/>
                    <a:pt x="0" y="1823339"/>
                    <a:pt x="0" y="1797939"/>
                  </a:cubicBezTo>
                  <a:close/>
                </a:path>
              </a:pathLst>
            </a:custGeom>
            <a:solidFill>
              <a:srgbClr val="F2EEEE"/>
            </a:solidFill>
          </p:spPr>
        </p:sp>
      </p:grpSp>
      <p:grpSp>
        <p:nvGrpSpPr>
          <p:cNvPr name="Group 10" id="10"/>
          <p:cNvGrpSpPr/>
          <p:nvPr/>
        </p:nvGrpSpPr>
        <p:grpSpPr>
          <a:xfrm rot="0">
            <a:off x="576411" y="5079876"/>
            <a:ext cx="230409" cy="1383030"/>
            <a:chOff x="0" y="0"/>
            <a:chExt cx="307212" cy="1844040"/>
          </a:xfrm>
        </p:grpSpPr>
        <p:sp>
          <p:nvSpPr>
            <p:cNvPr name="Freeform 11" id="11"/>
            <p:cNvSpPr/>
            <p:nvPr/>
          </p:nvSpPr>
          <p:spPr>
            <a:xfrm flipH="false" flipV="false" rot="0">
              <a:off x="0" y="0"/>
              <a:ext cx="307213" cy="1844040"/>
            </a:xfrm>
            <a:custGeom>
              <a:avLst/>
              <a:gdLst/>
              <a:ahLst/>
              <a:cxnLst/>
              <a:rect r="r" b="b" t="t" l="l"/>
              <a:pathLst>
                <a:path h="1844040" w="307213">
                  <a:moveTo>
                    <a:pt x="0" y="46101"/>
                  </a:moveTo>
                  <a:cubicBezTo>
                    <a:pt x="0" y="20701"/>
                    <a:pt x="20701" y="0"/>
                    <a:pt x="46101" y="0"/>
                  </a:cubicBezTo>
                  <a:lnTo>
                    <a:pt x="261112" y="0"/>
                  </a:lnTo>
                  <a:cubicBezTo>
                    <a:pt x="286512" y="0"/>
                    <a:pt x="307213" y="20701"/>
                    <a:pt x="307213" y="46101"/>
                  </a:cubicBezTo>
                  <a:lnTo>
                    <a:pt x="307213" y="1797939"/>
                  </a:lnTo>
                  <a:cubicBezTo>
                    <a:pt x="307213" y="1823339"/>
                    <a:pt x="286512" y="1844040"/>
                    <a:pt x="261112" y="1844040"/>
                  </a:cubicBezTo>
                  <a:lnTo>
                    <a:pt x="46101" y="1844040"/>
                  </a:lnTo>
                  <a:cubicBezTo>
                    <a:pt x="20701" y="1844040"/>
                    <a:pt x="0" y="1823339"/>
                    <a:pt x="0" y="1797939"/>
                  </a:cubicBezTo>
                  <a:close/>
                </a:path>
              </a:pathLst>
            </a:custGeom>
            <a:solidFill>
              <a:srgbClr val="F2EEEE"/>
            </a:solidFill>
          </p:spPr>
        </p:sp>
      </p:grpSp>
      <p:grpSp>
        <p:nvGrpSpPr>
          <p:cNvPr name="Group 12" id="12"/>
          <p:cNvGrpSpPr/>
          <p:nvPr/>
        </p:nvGrpSpPr>
        <p:grpSpPr>
          <a:xfrm rot="0">
            <a:off x="576411" y="6693321"/>
            <a:ext cx="230409" cy="1383030"/>
            <a:chOff x="0" y="0"/>
            <a:chExt cx="307212" cy="1844040"/>
          </a:xfrm>
        </p:grpSpPr>
        <p:sp>
          <p:nvSpPr>
            <p:cNvPr name="Freeform 13" id="13"/>
            <p:cNvSpPr/>
            <p:nvPr/>
          </p:nvSpPr>
          <p:spPr>
            <a:xfrm flipH="false" flipV="false" rot="0">
              <a:off x="0" y="0"/>
              <a:ext cx="307213" cy="1844040"/>
            </a:xfrm>
            <a:custGeom>
              <a:avLst/>
              <a:gdLst/>
              <a:ahLst/>
              <a:cxnLst/>
              <a:rect r="r" b="b" t="t" l="l"/>
              <a:pathLst>
                <a:path h="1844040" w="307213">
                  <a:moveTo>
                    <a:pt x="0" y="46101"/>
                  </a:moveTo>
                  <a:cubicBezTo>
                    <a:pt x="0" y="20701"/>
                    <a:pt x="20701" y="0"/>
                    <a:pt x="46101" y="0"/>
                  </a:cubicBezTo>
                  <a:lnTo>
                    <a:pt x="261112" y="0"/>
                  </a:lnTo>
                  <a:cubicBezTo>
                    <a:pt x="286512" y="0"/>
                    <a:pt x="307213" y="20701"/>
                    <a:pt x="307213" y="46101"/>
                  </a:cubicBezTo>
                  <a:lnTo>
                    <a:pt x="307213" y="1797939"/>
                  </a:lnTo>
                  <a:cubicBezTo>
                    <a:pt x="307213" y="1823339"/>
                    <a:pt x="286512" y="1844040"/>
                    <a:pt x="261112" y="1844040"/>
                  </a:cubicBezTo>
                  <a:lnTo>
                    <a:pt x="46101" y="1844040"/>
                  </a:lnTo>
                  <a:cubicBezTo>
                    <a:pt x="20701" y="1844040"/>
                    <a:pt x="0" y="1823339"/>
                    <a:pt x="0" y="1797939"/>
                  </a:cubicBezTo>
                  <a:close/>
                </a:path>
              </a:pathLst>
            </a:custGeom>
            <a:solidFill>
              <a:srgbClr val="F2EEEE"/>
            </a:solidFill>
          </p:spPr>
        </p:sp>
      </p:grpSp>
      <p:grpSp>
        <p:nvGrpSpPr>
          <p:cNvPr name="Group 14" id="14"/>
          <p:cNvGrpSpPr/>
          <p:nvPr/>
        </p:nvGrpSpPr>
        <p:grpSpPr>
          <a:xfrm rot="0">
            <a:off x="576411" y="8304981"/>
            <a:ext cx="230409" cy="1383030"/>
            <a:chOff x="0" y="0"/>
            <a:chExt cx="307212" cy="1844040"/>
          </a:xfrm>
        </p:grpSpPr>
        <p:sp>
          <p:nvSpPr>
            <p:cNvPr name="Freeform 15" id="15"/>
            <p:cNvSpPr/>
            <p:nvPr/>
          </p:nvSpPr>
          <p:spPr>
            <a:xfrm flipH="false" flipV="false" rot="0">
              <a:off x="0" y="0"/>
              <a:ext cx="307213" cy="1844040"/>
            </a:xfrm>
            <a:custGeom>
              <a:avLst/>
              <a:gdLst/>
              <a:ahLst/>
              <a:cxnLst/>
              <a:rect r="r" b="b" t="t" l="l"/>
              <a:pathLst>
                <a:path h="1844040" w="307213">
                  <a:moveTo>
                    <a:pt x="0" y="46101"/>
                  </a:moveTo>
                  <a:cubicBezTo>
                    <a:pt x="0" y="20701"/>
                    <a:pt x="20701" y="0"/>
                    <a:pt x="46101" y="0"/>
                  </a:cubicBezTo>
                  <a:lnTo>
                    <a:pt x="261112" y="0"/>
                  </a:lnTo>
                  <a:cubicBezTo>
                    <a:pt x="286512" y="0"/>
                    <a:pt x="307213" y="20701"/>
                    <a:pt x="307213" y="46101"/>
                  </a:cubicBezTo>
                  <a:lnTo>
                    <a:pt x="307213" y="1797939"/>
                  </a:lnTo>
                  <a:cubicBezTo>
                    <a:pt x="307213" y="1823339"/>
                    <a:pt x="286512" y="1844040"/>
                    <a:pt x="261112" y="1844040"/>
                  </a:cubicBezTo>
                  <a:lnTo>
                    <a:pt x="46101" y="1844040"/>
                  </a:lnTo>
                  <a:cubicBezTo>
                    <a:pt x="20701" y="1844040"/>
                    <a:pt x="0" y="1823339"/>
                    <a:pt x="0" y="1797939"/>
                  </a:cubicBezTo>
                  <a:close/>
                </a:path>
              </a:pathLst>
            </a:custGeom>
            <a:solidFill>
              <a:srgbClr val="F2EEEE"/>
            </a:solidFill>
          </p:spPr>
        </p:sp>
      </p:grpSp>
      <p:grpSp>
        <p:nvGrpSpPr>
          <p:cNvPr name="Group 16" id="16"/>
          <p:cNvGrpSpPr/>
          <p:nvPr/>
        </p:nvGrpSpPr>
        <p:grpSpPr>
          <a:xfrm rot="0">
            <a:off x="13761608" y="103384"/>
            <a:ext cx="1762445" cy="1758209"/>
            <a:chOff x="0" y="0"/>
            <a:chExt cx="2349927" cy="2344279"/>
          </a:xfrm>
        </p:grpSpPr>
        <p:sp>
          <p:nvSpPr>
            <p:cNvPr name="Freeform 17" id="17"/>
            <p:cNvSpPr/>
            <p:nvPr/>
          </p:nvSpPr>
          <p:spPr>
            <a:xfrm flipH="false" flipV="false" rot="0">
              <a:off x="0" y="0"/>
              <a:ext cx="2349881" cy="2344293"/>
            </a:xfrm>
            <a:custGeom>
              <a:avLst/>
              <a:gdLst/>
              <a:ahLst/>
              <a:cxnLst/>
              <a:rect r="r" b="b" t="t" l="l"/>
              <a:pathLst>
                <a:path h="2344293" w="2349881">
                  <a:moveTo>
                    <a:pt x="0" y="0"/>
                  </a:moveTo>
                  <a:lnTo>
                    <a:pt x="2349881" y="0"/>
                  </a:lnTo>
                  <a:lnTo>
                    <a:pt x="2349881" y="2344293"/>
                  </a:lnTo>
                  <a:lnTo>
                    <a:pt x="0" y="2344293"/>
                  </a:lnTo>
                  <a:lnTo>
                    <a:pt x="0" y="0"/>
                  </a:lnTo>
                  <a:close/>
                </a:path>
              </a:pathLst>
            </a:custGeom>
            <a:blipFill>
              <a:blip r:embed="rId2"/>
              <a:stretch>
                <a:fillRect l="0" t="-120" r="-1" b="-119"/>
              </a:stretch>
            </a:blipFill>
          </p:spPr>
        </p:sp>
      </p:grpSp>
      <p:sp>
        <p:nvSpPr>
          <p:cNvPr name="Freeform 18" id="18"/>
          <p:cNvSpPr/>
          <p:nvPr/>
        </p:nvSpPr>
        <p:spPr>
          <a:xfrm flipH="false" flipV="false" rot="0">
            <a:off x="16162391" y="2549380"/>
            <a:ext cx="1611854" cy="1611854"/>
          </a:xfrm>
          <a:custGeom>
            <a:avLst/>
            <a:gdLst/>
            <a:ahLst/>
            <a:cxnLst/>
            <a:rect r="r" b="b" t="t" l="l"/>
            <a:pathLst>
              <a:path h="1611854" w="1611854">
                <a:moveTo>
                  <a:pt x="0" y="0"/>
                </a:moveTo>
                <a:lnTo>
                  <a:pt x="1611854" y="0"/>
                </a:lnTo>
                <a:lnTo>
                  <a:pt x="1611854" y="1611854"/>
                </a:lnTo>
                <a:lnTo>
                  <a:pt x="0" y="16118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0826059" y="2500476"/>
            <a:ext cx="1605475" cy="1632183"/>
          </a:xfrm>
          <a:custGeom>
            <a:avLst/>
            <a:gdLst/>
            <a:ahLst/>
            <a:cxnLst/>
            <a:rect r="r" b="b" t="t" l="l"/>
            <a:pathLst>
              <a:path h="1632183" w="1605475">
                <a:moveTo>
                  <a:pt x="0" y="0"/>
                </a:moveTo>
                <a:lnTo>
                  <a:pt x="1605475" y="0"/>
                </a:lnTo>
                <a:lnTo>
                  <a:pt x="1605475" y="1632183"/>
                </a:lnTo>
                <a:lnTo>
                  <a:pt x="0" y="1632183"/>
                </a:lnTo>
                <a:lnTo>
                  <a:pt x="0" y="0"/>
                </a:lnTo>
                <a:close/>
              </a:path>
            </a:pathLst>
          </a:custGeom>
          <a:blipFill>
            <a:blip r:embed="rId5">
              <a:extLst>
                <a:ext uri="{96DAC541-7B7A-43D3-8B79-37D633B846F1}">
                  <asvg:svgBlip xmlns:asvg="http://schemas.microsoft.com/office/drawing/2016/SVG/main" r:embed="rId6"/>
                </a:ext>
              </a:extLst>
            </a:blip>
            <a:stretch>
              <a:fillRect l="0" t="-54" r="0" b="-54"/>
            </a:stretch>
          </a:blipFill>
        </p:spPr>
      </p:sp>
      <p:sp>
        <p:nvSpPr>
          <p:cNvPr name="Freeform 20" id="20"/>
          <p:cNvSpPr/>
          <p:nvPr/>
        </p:nvSpPr>
        <p:spPr>
          <a:xfrm flipH="false" flipV="false" rot="0">
            <a:off x="11068187" y="5613890"/>
            <a:ext cx="1650197" cy="1650197"/>
          </a:xfrm>
          <a:custGeom>
            <a:avLst/>
            <a:gdLst/>
            <a:ahLst/>
            <a:cxnLst/>
            <a:rect r="r" b="b" t="t" l="l"/>
            <a:pathLst>
              <a:path h="1650197" w="1650197">
                <a:moveTo>
                  <a:pt x="0" y="0"/>
                </a:moveTo>
                <a:lnTo>
                  <a:pt x="1650197" y="0"/>
                </a:lnTo>
                <a:lnTo>
                  <a:pt x="1650197" y="1650197"/>
                </a:lnTo>
                <a:lnTo>
                  <a:pt x="0" y="16501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21" id="21"/>
          <p:cNvGrpSpPr/>
          <p:nvPr/>
        </p:nvGrpSpPr>
        <p:grpSpPr>
          <a:xfrm rot="0">
            <a:off x="13248459" y="8076381"/>
            <a:ext cx="2392207" cy="1593808"/>
            <a:chOff x="0" y="0"/>
            <a:chExt cx="3189609" cy="2125077"/>
          </a:xfrm>
        </p:grpSpPr>
        <p:sp>
          <p:nvSpPr>
            <p:cNvPr name="Freeform 22" id="22"/>
            <p:cNvSpPr/>
            <p:nvPr/>
          </p:nvSpPr>
          <p:spPr>
            <a:xfrm flipH="false" flipV="false" rot="0">
              <a:off x="0" y="0"/>
              <a:ext cx="3189605" cy="2125091"/>
            </a:xfrm>
            <a:custGeom>
              <a:avLst/>
              <a:gdLst/>
              <a:ahLst/>
              <a:cxnLst/>
              <a:rect r="r" b="b" t="t" l="l"/>
              <a:pathLst>
                <a:path h="2125091" w="3189605">
                  <a:moveTo>
                    <a:pt x="0" y="0"/>
                  </a:moveTo>
                  <a:lnTo>
                    <a:pt x="3189605" y="0"/>
                  </a:lnTo>
                  <a:lnTo>
                    <a:pt x="3189605" y="2125091"/>
                  </a:lnTo>
                  <a:lnTo>
                    <a:pt x="0" y="2125091"/>
                  </a:lnTo>
                  <a:lnTo>
                    <a:pt x="0" y="0"/>
                  </a:lnTo>
                  <a:close/>
                </a:path>
              </a:pathLst>
            </a:custGeom>
            <a:blipFill>
              <a:blip r:embed="rId9"/>
              <a:stretch>
                <a:fillRect l="0" t="-31" r="0" b="-30"/>
              </a:stretch>
            </a:blipFill>
          </p:spPr>
        </p:sp>
      </p:grpSp>
      <p:sp>
        <p:nvSpPr>
          <p:cNvPr name="Freeform 23" id="23"/>
          <p:cNvSpPr/>
          <p:nvPr/>
        </p:nvSpPr>
        <p:spPr>
          <a:xfrm flipH="false" flipV="false" rot="0">
            <a:off x="15893731" y="5424597"/>
            <a:ext cx="1676692" cy="1866762"/>
          </a:xfrm>
          <a:custGeom>
            <a:avLst/>
            <a:gdLst/>
            <a:ahLst/>
            <a:cxnLst/>
            <a:rect r="r" b="b" t="t" l="l"/>
            <a:pathLst>
              <a:path h="1866762" w="1676692">
                <a:moveTo>
                  <a:pt x="0" y="0"/>
                </a:moveTo>
                <a:lnTo>
                  <a:pt x="1676692" y="0"/>
                </a:lnTo>
                <a:lnTo>
                  <a:pt x="1676692" y="1866762"/>
                </a:lnTo>
                <a:lnTo>
                  <a:pt x="0" y="1866762"/>
                </a:lnTo>
                <a:lnTo>
                  <a:pt x="0" y="0"/>
                </a:lnTo>
                <a:close/>
              </a:path>
            </a:pathLst>
          </a:custGeom>
          <a:blipFill>
            <a:blip r:embed="rId10">
              <a:extLst>
                <a:ext uri="{96DAC541-7B7A-43D3-8B79-37D633B846F1}">
                  <asvg:svgBlip xmlns:asvg="http://schemas.microsoft.com/office/drawing/2016/SVG/main" r:embed="rId11"/>
                </a:ext>
              </a:extLst>
            </a:blip>
            <a:stretch>
              <a:fillRect l="-271" t="0" r="-271" b="0"/>
            </a:stretch>
          </a:blipFill>
        </p:spPr>
      </p:sp>
      <p:sp>
        <p:nvSpPr>
          <p:cNvPr name="Freeform 24" id="24"/>
          <p:cNvSpPr/>
          <p:nvPr/>
        </p:nvSpPr>
        <p:spPr>
          <a:xfrm flipH="false" flipV="false" rot="8225945">
            <a:off x="11823094" y="1313443"/>
            <a:ext cx="1867774" cy="527646"/>
          </a:xfrm>
          <a:custGeom>
            <a:avLst/>
            <a:gdLst/>
            <a:ahLst/>
            <a:cxnLst/>
            <a:rect r="r" b="b" t="t" l="l"/>
            <a:pathLst>
              <a:path h="527646" w="1867774">
                <a:moveTo>
                  <a:pt x="0" y="0"/>
                </a:moveTo>
                <a:lnTo>
                  <a:pt x="1867774" y="0"/>
                </a:lnTo>
                <a:lnTo>
                  <a:pt x="1867774" y="527646"/>
                </a:lnTo>
                <a:lnTo>
                  <a:pt x="0" y="527646"/>
                </a:lnTo>
                <a:lnTo>
                  <a:pt x="0" y="0"/>
                </a:lnTo>
                <a:close/>
              </a:path>
            </a:pathLst>
          </a:custGeom>
          <a:blipFill>
            <a:blip r:embed="rId12">
              <a:extLst>
                <a:ext uri="{96DAC541-7B7A-43D3-8B79-37D633B846F1}">
                  <asvg:svgBlip xmlns:asvg="http://schemas.microsoft.com/office/drawing/2016/SVG/main" r:embed="rId13"/>
                </a:ext>
              </a:extLst>
            </a:blip>
            <a:stretch>
              <a:fillRect l="0" t="-312" r="0" b="-312"/>
            </a:stretch>
          </a:blipFill>
        </p:spPr>
      </p:sp>
      <p:sp>
        <p:nvSpPr>
          <p:cNvPr name="Freeform 25" id="25"/>
          <p:cNvSpPr/>
          <p:nvPr/>
        </p:nvSpPr>
        <p:spPr>
          <a:xfrm flipH="false" flipV="false" rot="2616189">
            <a:off x="11254827" y="8179900"/>
            <a:ext cx="1867774" cy="527646"/>
          </a:xfrm>
          <a:custGeom>
            <a:avLst/>
            <a:gdLst/>
            <a:ahLst/>
            <a:cxnLst/>
            <a:rect r="r" b="b" t="t" l="l"/>
            <a:pathLst>
              <a:path h="527646" w="1867774">
                <a:moveTo>
                  <a:pt x="0" y="0"/>
                </a:moveTo>
                <a:lnTo>
                  <a:pt x="1867774" y="0"/>
                </a:lnTo>
                <a:lnTo>
                  <a:pt x="1867774" y="527646"/>
                </a:lnTo>
                <a:lnTo>
                  <a:pt x="0" y="527646"/>
                </a:lnTo>
                <a:lnTo>
                  <a:pt x="0" y="0"/>
                </a:lnTo>
                <a:close/>
              </a:path>
            </a:pathLst>
          </a:custGeom>
          <a:blipFill>
            <a:blip r:embed="rId12">
              <a:extLst>
                <a:ext uri="{96DAC541-7B7A-43D3-8B79-37D633B846F1}">
                  <asvg:svgBlip xmlns:asvg="http://schemas.microsoft.com/office/drawing/2016/SVG/main" r:embed="rId13"/>
                </a:ext>
              </a:extLst>
            </a:blip>
            <a:stretch>
              <a:fillRect l="0" t="-312" r="0" b="-312"/>
            </a:stretch>
          </a:blipFill>
        </p:spPr>
      </p:sp>
      <p:sp>
        <p:nvSpPr>
          <p:cNvPr name="Freeform 26" id="26"/>
          <p:cNvSpPr/>
          <p:nvPr/>
        </p:nvSpPr>
        <p:spPr>
          <a:xfrm flipH="false" flipV="false" rot="-2622013">
            <a:off x="15798190" y="8292478"/>
            <a:ext cx="1867774" cy="527646"/>
          </a:xfrm>
          <a:custGeom>
            <a:avLst/>
            <a:gdLst/>
            <a:ahLst/>
            <a:cxnLst/>
            <a:rect r="r" b="b" t="t" l="l"/>
            <a:pathLst>
              <a:path h="527646" w="1867774">
                <a:moveTo>
                  <a:pt x="0" y="0"/>
                </a:moveTo>
                <a:lnTo>
                  <a:pt x="1867774" y="0"/>
                </a:lnTo>
                <a:lnTo>
                  <a:pt x="1867774" y="527646"/>
                </a:lnTo>
                <a:lnTo>
                  <a:pt x="0" y="527646"/>
                </a:lnTo>
                <a:lnTo>
                  <a:pt x="0" y="0"/>
                </a:lnTo>
                <a:close/>
              </a:path>
            </a:pathLst>
          </a:custGeom>
          <a:blipFill>
            <a:blip r:embed="rId12">
              <a:extLst>
                <a:ext uri="{96DAC541-7B7A-43D3-8B79-37D633B846F1}">
                  <asvg:svgBlip xmlns:asvg="http://schemas.microsoft.com/office/drawing/2016/SVG/main" r:embed="rId13"/>
                </a:ext>
              </a:extLst>
            </a:blip>
            <a:stretch>
              <a:fillRect l="0" t="-312" r="0" b="-312"/>
            </a:stretch>
          </a:blipFill>
        </p:spPr>
      </p:sp>
      <p:sp>
        <p:nvSpPr>
          <p:cNvPr name="Freeform 27" id="27"/>
          <p:cNvSpPr/>
          <p:nvPr/>
        </p:nvSpPr>
        <p:spPr>
          <a:xfrm flipH="false" flipV="false" rot="-3077291">
            <a:off x="10407108" y="4572482"/>
            <a:ext cx="1085434" cy="1203606"/>
          </a:xfrm>
          <a:custGeom>
            <a:avLst/>
            <a:gdLst/>
            <a:ahLst/>
            <a:cxnLst/>
            <a:rect r="r" b="b" t="t" l="l"/>
            <a:pathLst>
              <a:path h="1203606" w="1085434">
                <a:moveTo>
                  <a:pt x="0" y="0"/>
                </a:moveTo>
                <a:lnTo>
                  <a:pt x="1085434" y="0"/>
                </a:lnTo>
                <a:lnTo>
                  <a:pt x="1085434" y="1203606"/>
                </a:lnTo>
                <a:lnTo>
                  <a:pt x="0" y="1203606"/>
                </a:lnTo>
                <a:lnTo>
                  <a:pt x="0" y="0"/>
                </a:lnTo>
                <a:close/>
              </a:path>
            </a:pathLst>
          </a:custGeom>
          <a:blipFill>
            <a:blip r:embed="rId14">
              <a:extLst>
                <a:ext uri="{96DAC541-7B7A-43D3-8B79-37D633B846F1}">
                  <asvg:svgBlip xmlns:asvg="http://schemas.microsoft.com/office/drawing/2016/SVG/main" r:embed="rId15"/>
                </a:ext>
              </a:extLst>
            </a:blip>
            <a:stretch>
              <a:fillRect l="-204" t="0" r="-204" b="0"/>
            </a:stretch>
          </a:blipFill>
        </p:spPr>
      </p:sp>
      <p:sp>
        <p:nvSpPr>
          <p:cNvPr name="Freeform 28" id="28"/>
          <p:cNvSpPr/>
          <p:nvPr/>
        </p:nvSpPr>
        <p:spPr>
          <a:xfrm flipH="false" flipV="false" rot="8242367">
            <a:off x="17240721" y="4567238"/>
            <a:ext cx="1159588" cy="1285834"/>
          </a:xfrm>
          <a:custGeom>
            <a:avLst/>
            <a:gdLst/>
            <a:ahLst/>
            <a:cxnLst/>
            <a:rect r="r" b="b" t="t" l="l"/>
            <a:pathLst>
              <a:path h="1285834" w="1159588">
                <a:moveTo>
                  <a:pt x="0" y="0"/>
                </a:moveTo>
                <a:lnTo>
                  <a:pt x="1159588" y="0"/>
                </a:lnTo>
                <a:lnTo>
                  <a:pt x="1159588" y="1285834"/>
                </a:lnTo>
                <a:lnTo>
                  <a:pt x="0" y="1285834"/>
                </a:lnTo>
                <a:lnTo>
                  <a:pt x="0" y="0"/>
                </a:lnTo>
                <a:close/>
              </a:path>
            </a:pathLst>
          </a:custGeom>
          <a:blipFill>
            <a:blip r:embed="rId14">
              <a:extLst>
                <a:ext uri="{96DAC541-7B7A-43D3-8B79-37D633B846F1}">
                  <asvg:svgBlip xmlns:asvg="http://schemas.microsoft.com/office/drawing/2016/SVG/main" r:embed="rId15"/>
                </a:ext>
              </a:extLst>
            </a:blip>
            <a:stretch>
              <a:fillRect l="-515" t="0" r="-515" b="0"/>
            </a:stretch>
          </a:blipFill>
        </p:spPr>
      </p:sp>
      <p:sp>
        <p:nvSpPr>
          <p:cNvPr name="Freeform 29" id="29"/>
          <p:cNvSpPr/>
          <p:nvPr/>
        </p:nvSpPr>
        <p:spPr>
          <a:xfrm flipH="false" flipV="false" rot="-10800000">
            <a:off x="12910076" y="3316567"/>
            <a:ext cx="3068975" cy="418497"/>
          </a:xfrm>
          <a:custGeom>
            <a:avLst/>
            <a:gdLst/>
            <a:ahLst/>
            <a:cxnLst/>
            <a:rect r="r" b="b" t="t" l="l"/>
            <a:pathLst>
              <a:path h="418497" w="3068975">
                <a:moveTo>
                  <a:pt x="0" y="0"/>
                </a:moveTo>
                <a:lnTo>
                  <a:pt x="3068975" y="0"/>
                </a:lnTo>
                <a:lnTo>
                  <a:pt x="3068975" y="418497"/>
                </a:lnTo>
                <a:lnTo>
                  <a:pt x="0" y="418497"/>
                </a:lnTo>
                <a:lnTo>
                  <a:pt x="0" y="0"/>
                </a:lnTo>
                <a:close/>
              </a:path>
            </a:pathLst>
          </a:custGeom>
          <a:blipFill>
            <a:blip r:embed="rId16">
              <a:extLst>
                <a:ext uri="{96DAC541-7B7A-43D3-8B79-37D633B846F1}">
                  <asvg:svgBlip xmlns:asvg="http://schemas.microsoft.com/office/drawing/2016/SVG/main" r:embed="rId17"/>
                </a:ext>
              </a:extLst>
            </a:blip>
            <a:stretch>
              <a:fillRect l="0" t="-2218" r="0" b="-2218"/>
            </a:stretch>
          </a:blipFill>
        </p:spPr>
      </p:sp>
      <p:sp>
        <p:nvSpPr>
          <p:cNvPr name="TextBox 30" id="30"/>
          <p:cNvSpPr txBox="true"/>
          <p:nvPr/>
        </p:nvSpPr>
        <p:spPr>
          <a:xfrm rot="0">
            <a:off x="806797" y="577304"/>
            <a:ext cx="9990087" cy="714223"/>
          </a:xfrm>
          <a:prstGeom prst="rect">
            <a:avLst/>
          </a:prstGeom>
        </p:spPr>
        <p:txBody>
          <a:bodyPr anchor="t" rtlCol="false" tIns="0" lIns="0" bIns="0" rIns="0">
            <a:spAutoFit/>
          </a:bodyPr>
          <a:lstStyle/>
          <a:p>
            <a:pPr algn="l">
              <a:lnSpc>
                <a:spcPts val="5625"/>
              </a:lnSpc>
            </a:pPr>
            <a:r>
              <a:rPr lang="en-US" sz="4498" b="true">
                <a:solidFill>
                  <a:srgbClr val="030303"/>
                </a:solidFill>
                <a:latin typeface="DM Sans Bold"/>
                <a:ea typeface="DM Sans Bold"/>
                <a:cs typeface="DM Sans Bold"/>
                <a:sym typeface="DM Sans Bold"/>
              </a:rPr>
              <a:t>Our ChatBot Offer these Features</a:t>
            </a:r>
          </a:p>
        </p:txBody>
      </p:sp>
      <p:sp>
        <p:nvSpPr>
          <p:cNvPr name="TextBox 31" id="31"/>
          <p:cNvSpPr txBox="true"/>
          <p:nvPr/>
        </p:nvSpPr>
        <p:spPr>
          <a:xfrm rot="0">
            <a:off x="806797" y="2321421"/>
            <a:ext cx="16213634" cy="502146"/>
          </a:xfrm>
          <a:prstGeom prst="rect">
            <a:avLst/>
          </a:prstGeom>
        </p:spPr>
        <p:txBody>
          <a:bodyPr anchor="t" rtlCol="false" tIns="0" lIns="0" bIns="0" rIns="0">
            <a:spAutoFit/>
          </a:bodyPr>
          <a:lstStyle/>
          <a:p>
            <a:pPr algn="l">
              <a:lnSpc>
                <a:spcPts val="2874"/>
              </a:lnSpc>
            </a:pPr>
            <a:r>
              <a:rPr lang="en-US" sz="1812" b="true">
                <a:solidFill>
                  <a:srgbClr val="464646"/>
                </a:solidFill>
                <a:latin typeface="Inter Bold"/>
                <a:ea typeface="Inter Bold"/>
                <a:cs typeface="Inter Bold"/>
                <a:sym typeface="Inter Bold"/>
              </a:rPr>
              <a:t>Students start with personalized login or instant offline access via guest mode.</a:t>
            </a:r>
          </a:p>
        </p:txBody>
      </p:sp>
      <p:sp>
        <p:nvSpPr>
          <p:cNvPr name="TextBox 32" id="32"/>
          <p:cNvSpPr txBox="true"/>
          <p:nvPr/>
        </p:nvSpPr>
        <p:spPr>
          <a:xfrm rot="0">
            <a:off x="864171" y="3616821"/>
            <a:ext cx="2881461" cy="398264"/>
          </a:xfrm>
          <a:prstGeom prst="rect">
            <a:avLst/>
          </a:prstGeom>
        </p:spPr>
        <p:txBody>
          <a:bodyPr anchor="t" rtlCol="false" tIns="0" lIns="0" bIns="0" rIns="0">
            <a:spAutoFit/>
          </a:bodyPr>
          <a:lstStyle/>
          <a:p>
            <a:pPr algn="l">
              <a:lnSpc>
                <a:spcPts val="2812"/>
              </a:lnSpc>
            </a:pPr>
            <a:r>
              <a:rPr lang="en-US" sz="2249" b="true">
                <a:solidFill>
                  <a:srgbClr val="464646"/>
                </a:solidFill>
                <a:latin typeface="DM Sans Bold"/>
                <a:ea typeface="DM Sans Bold"/>
                <a:cs typeface="DM Sans Bold"/>
                <a:sym typeface="DM Sans Bold"/>
              </a:rPr>
              <a:t>Choose Your Path</a:t>
            </a:r>
          </a:p>
        </p:txBody>
      </p:sp>
      <p:sp>
        <p:nvSpPr>
          <p:cNvPr name="TextBox 33" id="33"/>
          <p:cNvSpPr txBox="true"/>
          <p:nvPr/>
        </p:nvSpPr>
        <p:spPr>
          <a:xfrm rot="0">
            <a:off x="864171" y="4027884"/>
            <a:ext cx="15867906" cy="339649"/>
          </a:xfrm>
          <a:prstGeom prst="rect">
            <a:avLst/>
          </a:prstGeom>
        </p:spPr>
        <p:txBody>
          <a:bodyPr anchor="t" rtlCol="false" tIns="0" lIns="0" bIns="0" rIns="0">
            <a:spAutoFit/>
          </a:bodyPr>
          <a:lstStyle/>
          <a:p>
            <a:pPr algn="l">
              <a:lnSpc>
                <a:spcPts val="2874"/>
              </a:lnSpc>
            </a:pPr>
            <a:r>
              <a:rPr lang="en-US" sz="1812" b="true">
                <a:solidFill>
                  <a:srgbClr val="464646"/>
                </a:solidFill>
                <a:latin typeface="Inter Bold"/>
                <a:ea typeface="Inter Bold"/>
                <a:cs typeface="Inter Bold"/>
                <a:sym typeface="Inter Bold"/>
              </a:rPr>
              <a:t>Select AI Chat for support or wellness tools.</a:t>
            </a:r>
          </a:p>
        </p:txBody>
      </p:sp>
      <p:sp>
        <p:nvSpPr>
          <p:cNvPr name="TextBox 34" id="34"/>
          <p:cNvSpPr txBox="true"/>
          <p:nvPr/>
        </p:nvSpPr>
        <p:spPr>
          <a:xfrm rot="0">
            <a:off x="864171" y="5230268"/>
            <a:ext cx="2881461" cy="398264"/>
          </a:xfrm>
          <a:prstGeom prst="rect">
            <a:avLst/>
          </a:prstGeom>
        </p:spPr>
        <p:txBody>
          <a:bodyPr anchor="t" rtlCol="false" tIns="0" lIns="0" bIns="0" rIns="0">
            <a:spAutoFit/>
          </a:bodyPr>
          <a:lstStyle/>
          <a:p>
            <a:pPr algn="l">
              <a:lnSpc>
                <a:spcPts val="2812"/>
              </a:lnSpc>
            </a:pPr>
            <a:r>
              <a:rPr lang="en-US" sz="2249" b="true">
                <a:solidFill>
                  <a:srgbClr val="464646"/>
                </a:solidFill>
                <a:latin typeface="DM Sans Bold"/>
                <a:ea typeface="DM Sans Bold"/>
                <a:cs typeface="DM Sans Bold"/>
                <a:sym typeface="DM Sans Bold"/>
              </a:rPr>
              <a:t>Log Your Mood</a:t>
            </a:r>
          </a:p>
        </p:txBody>
      </p:sp>
      <p:sp>
        <p:nvSpPr>
          <p:cNvPr name="TextBox 35" id="35"/>
          <p:cNvSpPr txBox="true"/>
          <p:nvPr/>
        </p:nvSpPr>
        <p:spPr>
          <a:xfrm rot="0">
            <a:off x="864171" y="5571381"/>
            <a:ext cx="15522179" cy="502146"/>
          </a:xfrm>
          <a:prstGeom prst="rect">
            <a:avLst/>
          </a:prstGeom>
        </p:spPr>
        <p:txBody>
          <a:bodyPr anchor="t" rtlCol="false" tIns="0" lIns="0" bIns="0" rIns="0">
            <a:spAutoFit/>
          </a:bodyPr>
          <a:lstStyle/>
          <a:p>
            <a:pPr algn="l">
              <a:lnSpc>
                <a:spcPts val="2874"/>
              </a:lnSpc>
            </a:pPr>
            <a:r>
              <a:rPr lang="en-US" sz="1812" b="true">
                <a:solidFill>
                  <a:srgbClr val="464646"/>
                </a:solidFill>
                <a:latin typeface="Inter Bold"/>
                <a:ea typeface="Inter Bold"/>
                <a:cs typeface="Inter Bold"/>
                <a:sym typeface="Inter Bold"/>
              </a:rPr>
              <a:t>Share how you're feeling — receive AI reflections or local wellness tips instantly.</a:t>
            </a:r>
          </a:p>
        </p:txBody>
      </p:sp>
      <p:sp>
        <p:nvSpPr>
          <p:cNvPr name="TextBox 36" id="36"/>
          <p:cNvSpPr txBox="true"/>
          <p:nvPr/>
        </p:nvSpPr>
        <p:spPr>
          <a:xfrm rot="0">
            <a:off x="864171" y="6962775"/>
            <a:ext cx="2881461" cy="398264"/>
          </a:xfrm>
          <a:prstGeom prst="rect">
            <a:avLst/>
          </a:prstGeom>
        </p:spPr>
        <p:txBody>
          <a:bodyPr anchor="t" rtlCol="false" tIns="0" lIns="0" bIns="0" rIns="0">
            <a:spAutoFit/>
          </a:bodyPr>
          <a:lstStyle/>
          <a:p>
            <a:pPr algn="l">
              <a:lnSpc>
                <a:spcPts val="2812"/>
              </a:lnSpc>
            </a:pPr>
            <a:r>
              <a:rPr lang="en-US" sz="2249" b="true">
                <a:solidFill>
                  <a:srgbClr val="464646"/>
                </a:solidFill>
                <a:latin typeface="DM Sans Bold"/>
                <a:ea typeface="DM Sans Bold"/>
                <a:cs typeface="DM Sans Bold"/>
                <a:sym typeface="DM Sans Bold"/>
              </a:rPr>
              <a:t>Get Your Plan</a:t>
            </a:r>
          </a:p>
        </p:txBody>
      </p:sp>
      <p:sp>
        <p:nvSpPr>
          <p:cNvPr name="TextBox 37" id="37"/>
          <p:cNvSpPr txBox="true"/>
          <p:nvPr/>
        </p:nvSpPr>
        <p:spPr>
          <a:xfrm rot="0">
            <a:off x="864171" y="7322939"/>
            <a:ext cx="15176301" cy="502146"/>
          </a:xfrm>
          <a:prstGeom prst="rect">
            <a:avLst/>
          </a:prstGeom>
        </p:spPr>
        <p:txBody>
          <a:bodyPr anchor="t" rtlCol="false" tIns="0" lIns="0" bIns="0" rIns="0">
            <a:spAutoFit/>
          </a:bodyPr>
          <a:lstStyle/>
          <a:p>
            <a:pPr algn="l">
              <a:lnSpc>
                <a:spcPts val="2874"/>
              </a:lnSpc>
            </a:pPr>
            <a:r>
              <a:rPr lang="en-US" sz="1812" b="true">
                <a:solidFill>
                  <a:srgbClr val="464646"/>
                </a:solidFill>
                <a:latin typeface="Inter Bold"/>
                <a:ea typeface="Inter Bold"/>
                <a:cs typeface="Inter Bold"/>
                <a:sym typeface="Inter Bold"/>
              </a:rPr>
              <a:t>Receive a personalized 3-day micro-plan for studying and emotional wellness.</a:t>
            </a:r>
          </a:p>
        </p:txBody>
      </p:sp>
      <p:sp>
        <p:nvSpPr>
          <p:cNvPr name="TextBox 38" id="38"/>
          <p:cNvSpPr txBox="true"/>
          <p:nvPr/>
        </p:nvSpPr>
        <p:spPr>
          <a:xfrm rot="0">
            <a:off x="864171" y="8529935"/>
            <a:ext cx="2881461" cy="398264"/>
          </a:xfrm>
          <a:prstGeom prst="rect">
            <a:avLst/>
          </a:prstGeom>
        </p:spPr>
        <p:txBody>
          <a:bodyPr anchor="t" rtlCol="false" tIns="0" lIns="0" bIns="0" rIns="0">
            <a:spAutoFit/>
          </a:bodyPr>
          <a:lstStyle/>
          <a:p>
            <a:pPr algn="l">
              <a:lnSpc>
                <a:spcPts val="2812"/>
              </a:lnSpc>
            </a:pPr>
            <a:r>
              <a:rPr lang="en-US" sz="2249" b="true">
                <a:solidFill>
                  <a:srgbClr val="464646"/>
                </a:solidFill>
                <a:latin typeface="DM Sans Bold"/>
                <a:ea typeface="DM Sans Bold"/>
                <a:cs typeface="DM Sans Bold"/>
                <a:sym typeface="DM Sans Bold"/>
              </a:rPr>
              <a:t>Track &amp; Grow</a:t>
            </a:r>
          </a:p>
        </p:txBody>
      </p:sp>
      <p:sp>
        <p:nvSpPr>
          <p:cNvPr name="TextBox 39" id="39"/>
          <p:cNvSpPr txBox="true"/>
          <p:nvPr/>
        </p:nvSpPr>
        <p:spPr>
          <a:xfrm rot="0">
            <a:off x="864171" y="8890099"/>
            <a:ext cx="15522179" cy="502146"/>
          </a:xfrm>
          <a:prstGeom prst="rect">
            <a:avLst/>
          </a:prstGeom>
        </p:spPr>
        <p:txBody>
          <a:bodyPr anchor="t" rtlCol="false" tIns="0" lIns="0" bIns="0" rIns="0">
            <a:spAutoFit/>
          </a:bodyPr>
          <a:lstStyle/>
          <a:p>
            <a:pPr algn="l">
              <a:lnSpc>
                <a:spcPts val="2874"/>
              </a:lnSpc>
            </a:pPr>
            <a:r>
              <a:rPr lang="en-US" sz="1812" b="true">
                <a:solidFill>
                  <a:srgbClr val="464646"/>
                </a:solidFill>
                <a:latin typeface="Inter Bold"/>
                <a:ea typeface="Inter Bold"/>
                <a:cs typeface="Inter Bold"/>
                <a:sym typeface="Inter Bold"/>
              </a:rPr>
              <a:t>Monitor daily progress with visual charts showing emotional and academic trends.</a:t>
            </a:r>
          </a:p>
        </p:txBody>
      </p:sp>
      <p:sp>
        <p:nvSpPr>
          <p:cNvPr name="TextBox 40" id="40"/>
          <p:cNvSpPr txBox="true"/>
          <p:nvPr/>
        </p:nvSpPr>
        <p:spPr>
          <a:xfrm rot="0">
            <a:off x="13774057" y="1734116"/>
            <a:ext cx="1603125" cy="406273"/>
          </a:xfrm>
          <a:prstGeom prst="rect">
            <a:avLst/>
          </a:prstGeom>
        </p:spPr>
        <p:txBody>
          <a:bodyPr anchor="t" rtlCol="false" tIns="0" lIns="0" bIns="0" rIns="0">
            <a:spAutoFit/>
          </a:bodyPr>
          <a:lstStyle/>
          <a:p>
            <a:pPr algn="ctr">
              <a:lnSpc>
                <a:spcPts val="3326"/>
              </a:lnSpc>
            </a:pPr>
            <a:r>
              <a:rPr lang="en-US" sz="2375">
                <a:solidFill>
                  <a:srgbClr val="000000"/>
                </a:solidFill>
                <a:latin typeface="Canva Sans"/>
                <a:ea typeface="Canva Sans"/>
                <a:cs typeface="Canva Sans"/>
                <a:sym typeface="Canva Sans"/>
              </a:rPr>
              <a:t>User</a:t>
            </a:r>
          </a:p>
        </p:txBody>
      </p:sp>
      <p:sp>
        <p:nvSpPr>
          <p:cNvPr name="TextBox 41" id="41"/>
          <p:cNvSpPr txBox="true"/>
          <p:nvPr/>
        </p:nvSpPr>
        <p:spPr>
          <a:xfrm rot="0">
            <a:off x="9553105" y="3993579"/>
            <a:ext cx="4411448" cy="445610"/>
          </a:xfrm>
          <a:prstGeom prst="rect">
            <a:avLst/>
          </a:prstGeom>
        </p:spPr>
        <p:txBody>
          <a:bodyPr anchor="t" rtlCol="false" tIns="0" lIns="0" bIns="0" rIns="0">
            <a:spAutoFit/>
          </a:bodyPr>
          <a:lstStyle/>
          <a:p>
            <a:pPr algn="ctr">
              <a:lnSpc>
                <a:spcPts val="3301"/>
              </a:lnSpc>
            </a:pPr>
            <a:r>
              <a:rPr lang="en-US" sz="2358">
                <a:solidFill>
                  <a:srgbClr val="000000"/>
                </a:solidFill>
                <a:latin typeface="Canva Sans"/>
                <a:ea typeface="Canva Sans"/>
                <a:cs typeface="Canva Sans"/>
                <a:sym typeface="Canva Sans"/>
              </a:rPr>
              <a:t>Chatbot Interaction</a:t>
            </a:r>
          </a:p>
        </p:txBody>
      </p:sp>
      <p:sp>
        <p:nvSpPr>
          <p:cNvPr name="TextBox 42" id="42"/>
          <p:cNvSpPr txBox="true"/>
          <p:nvPr/>
        </p:nvSpPr>
        <p:spPr>
          <a:xfrm rot="0">
            <a:off x="10211683" y="7113462"/>
            <a:ext cx="3384983" cy="447529"/>
          </a:xfrm>
          <a:prstGeom prst="rect">
            <a:avLst/>
          </a:prstGeom>
        </p:spPr>
        <p:txBody>
          <a:bodyPr anchor="t" rtlCol="false" tIns="0" lIns="0" bIns="0" rIns="0">
            <a:spAutoFit/>
          </a:bodyPr>
          <a:lstStyle/>
          <a:p>
            <a:pPr algn="ctr">
              <a:lnSpc>
                <a:spcPts val="3319"/>
              </a:lnSpc>
            </a:pPr>
            <a:r>
              <a:rPr lang="en-US" sz="2371">
                <a:solidFill>
                  <a:srgbClr val="000000"/>
                </a:solidFill>
                <a:latin typeface="Canva Sans"/>
                <a:ea typeface="Canva Sans"/>
                <a:cs typeface="Canva Sans"/>
                <a:sym typeface="Canva Sans"/>
              </a:rPr>
              <a:t>Emotion Analyser</a:t>
            </a:r>
          </a:p>
        </p:txBody>
      </p:sp>
      <p:sp>
        <p:nvSpPr>
          <p:cNvPr name="TextBox 43" id="43"/>
          <p:cNvSpPr txBox="true"/>
          <p:nvPr/>
        </p:nvSpPr>
        <p:spPr>
          <a:xfrm rot="0">
            <a:off x="13046921" y="9592791"/>
            <a:ext cx="2795283" cy="445558"/>
          </a:xfrm>
          <a:prstGeom prst="rect">
            <a:avLst/>
          </a:prstGeom>
        </p:spPr>
        <p:txBody>
          <a:bodyPr anchor="t" rtlCol="false" tIns="0" lIns="0" bIns="0" rIns="0">
            <a:spAutoFit/>
          </a:bodyPr>
          <a:lstStyle/>
          <a:p>
            <a:pPr algn="ctr">
              <a:lnSpc>
                <a:spcPts val="3301"/>
              </a:lnSpc>
            </a:pPr>
            <a:r>
              <a:rPr lang="en-US" sz="2358">
                <a:solidFill>
                  <a:srgbClr val="000000"/>
                </a:solidFill>
                <a:latin typeface="Canva Sans"/>
                <a:ea typeface="Canva Sans"/>
                <a:cs typeface="Canva Sans"/>
                <a:sym typeface="Canva Sans"/>
              </a:rPr>
              <a:t>Recommendation</a:t>
            </a:r>
          </a:p>
        </p:txBody>
      </p:sp>
      <p:sp>
        <p:nvSpPr>
          <p:cNvPr name="TextBox 44" id="44"/>
          <p:cNvSpPr txBox="true"/>
          <p:nvPr/>
        </p:nvSpPr>
        <p:spPr>
          <a:xfrm rot="0">
            <a:off x="15438926" y="7215159"/>
            <a:ext cx="3058783" cy="425528"/>
          </a:xfrm>
          <a:prstGeom prst="rect">
            <a:avLst/>
          </a:prstGeom>
        </p:spPr>
        <p:txBody>
          <a:bodyPr anchor="t" rtlCol="false" tIns="0" lIns="0" bIns="0" rIns="0">
            <a:spAutoFit/>
          </a:bodyPr>
          <a:lstStyle/>
          <a:p>
            <a:pPr algn="ctr">
              <a:lnSpc>
                <a:spcPts val="3291"/>
              </a:lnSpc>
            </a:pPr>
            <a:r>
              <a:rPr lang="en-US" sz="2351">
                <a:solidFill>
                  <a:srgbClr val="000000"/>
                </a:solidFill>
                <a:latin typeface="Canva Sans"/>
                <a:ea typeface="Canva Sans"/>
                <a:cs typeface="Canva Sans"/>
                <a:sym typeface="Canva Sans"/>
              </a:rPr>
              <a:t>Progress Tracker</a:t>
            </a:r>
          </a:p>
        </p:txBody>
      </p:sp>
      <p:sp>
        <p:nvSpPr>
          <p:cNvPr name="TextBox 45" id="45"/>
          <p:cNvSpPr txBox="true"/>
          <p:nvPr/>
        </p:nvSpPr>
        <p:spPr>
          <a:xfrm rot="0">
            <a:off x="16326484" y="4099878"/>
            <a:ext cx="1387895" cy="453861"/>
          </a:xfrm>
          <a:prstGeom prst="rect">
            <a:avLst/>
          </a:prstGeom>
        </p:spPr>
        <p:txBody>
          <a:bodyPr anchor="t" rtlCol="false" tIns="0" lIns="0" bIns="0" rIns="0">
            <a:spAutoFit/>
          </a:bodyPr>
          <a:lstStyle/>
          <a:p>
            <a:pPr algn="ctr">
              <a:lnSpc>
                <a:spcPts val="3331"/>
              </a:lnSpc>
            </a:pPr>
            <a:r>
              <a:rPr lang="en-US" sz="2379">
                <a:solidFill>
                  <a:srgbClr val="000000"/>
                </a:solidFill>
                <a:latin typeface="Canva Sans"/>
                <a:ea typeface="Canva Sans"/>
                <a:cs typeface="Canva Sans"/>
                <a:sym typeface="Canva Sans"/>
              </a:rPr>
              <a:t>Feedback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195683" y="1333928"/>
            <a:ext cx="680005" cy="680005"/>
          </a:xfrm>
          <a:custGeom>
            <a:avLst/>
            <a:gdLst/>
            <a:ahLst/>
            <a:cxnLst/>
            <a:rect r="r" b="b" t="t" l="l"/>
            <a:pathLst>
              <a:path h="680005" w="680005">
                <a:moveTo>
                  <a:pt x="0" y="0"/>
                </a:moveTo>
                <a:lnTo>
                  <a:pt x="680005" y="0"/>
                </a:lnTo>
                <a:lnTo>
                  <a:pt x="680005" y="680005"/>
                </a:lnTo>
                <a:lnTo>
                  <a:pt x="0" y="6800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195683" y="3906358"/>
            <a:ext cx="898121" cy="788714"/>
          </a:xfrm>
          <a:custGeom>
            <a:avLst/>
            <a:gdLst/>
            <a:ahLst/>
            <a:cxnLst/>
            <a:rect r="r" b="b" t="t" l="l"/>
            <a:pathLst>
              <a:path h="788714" w="898121">
                <a:moveTo>
                  <a:pt x="0" y="0"/>
                </a:moveTo>
                <a:lnTo>
                  <a:pt x="898121" y="0"/>
                </a:lnTo>
                <a:lnTo>
                  <a:pt x="898121" y="788714"/>
                </a:lnTo>
                <a:lnTo>
                  <a:pt x="0" y="788714"/>
                </a:lnTo>
                <a:lnTo>
                  <a:pt x="0" y="0"/>
                </a:lnTo>
                <a:close/>
              </a:path>
            </a:pathLst>
          </a:custGeom>
          <a:blipFill>
            <a:blip r:embed="rId4">
              <a:extLst>
                <a:ext uri="{96DAC541-7B7A-43D3-8B79-37D633B846F1}">
                  <asvg:svgBlip xmlns:asvg="http://schemas.microsoft.com/office/drawing/2016/SVG/main" r:embed="rId5"/>
                </a:ext>
              </a:extLst>
            </a:blip>
            <a:stretch>
              <a:fillRect l="-257" t="0" r="-257" b="0"/>
            </a:stretch>
          </a:blipFill>
        </p:spPr>
      </p:sp>
      <p:sp>
        <p:nvSpPr>
          <p:cNvPr name="Freeform 4" id="4"/>
          <p:cNvSpPr/>
          <p:nvPr/>
        </p:nvSpPr>
        <p:spPr>
          <a:xfrm flipH="false" flipV="false" rot="0">
            <a:off x="2482277" y="5937924"/>
            <a:ext cx="819329" cy="871627"/>
          </a:xfrm>
          <a:custGeom>
            <a:avLst/>
            <a:gdLst/>
            <a:ahLst/>
            <a:cxnLst/>
            <a:rect r="r" b="b" t="t" l="l"/>
            <a:pathLst>
              <a:path h="871627" w="819329">
                <a:moveTo>
                  <a:pt x="0" y="0"/>
                </a:moveTo>
                <a:lnTo>
                  <a:pt x="819329" y="0"/>
                </a:lnTo>
                <a:lnTo>
                  <a:pt x="819329" y="871627"/>
                </a:lnTo>
                <a:lnTo>
                  <a:pt x="0" y="871627"/>
                </a:lnTo>
                <a:lnTo>
                  <a:pt x="0" y="0"/>
                </a:lnTo>
                <a:close/>
              </a:path>
            </a:pathLst>
          </a:custGeom>
          <a:blipFill>
            <a:blip r:embed="rId6">
              <a:extLst>
                <a:ext uri="{96DAC541-7B7A-43D3-8B79-37D633B846F1}">
                  <asvg:svgBlip xmlns:asvg="http://schemas.microsoft.com/office/drawing/2016/SVG/main" r:embed="rId7"/>
                </a:ext>
              </a:extLst>
            </a:blip>
            <a:stretch>
              <a:fillRect l="-878" t="0" r="-878" b="0"/>
            </a:stretch>
          </a:blipFill>
        </p:spPr>
      </p:sp>
      <p:sp>
        <p:nvSpPr>
          <p:cNvPr name="Freeform 5" id="5"/>
          <p:cNvSpPr/>
          <p:nvPr/>
        </p:nvSpPr>
        <p:spPr>
          <a:xfrm flipH="false" flipV="false" rot="0">
            <a:off x="11265424" y="1333928"/>
            <a:ext cx="2851788" cy="2805123"/>
          </a:xfrm>
          <a:custGeom>
            <a:avLst/>
            <a:gdLst/>
            <a:ahLst/>
            <a:cxnLst/>
            <a:rect r="r" b="b" t="t" l="l"/>
            <a:pathLst>
              <a:path h="2805123" w="2851788">
                <a:moveTo>
                  <a:pt x="0" y="0"/>
                </a:moveTo>
                <a:lnTo>
                  <a:pt x="2851788" y="0"/>
                </a:lnTo>
                <a:lnTo>
                  <a:pt x="2851788" y="2805123"/>
                </a:lnTo>
                <a:lnTo>
                  <a:pt x="0" y="2805123"/>
                </a:lnTo>
                <a:lnTo>
                  <a:pt x="0" y="0"/>
                </a:lnTo>
                <a:close/>
              </a:path>
            </a:pathLst>
          </a:custGeom>
          <a:blipFill>
            <a:blip r:embed="rId8">
              <a:extLst>
                <a:ext uri="{96DAC541-7B7A-43D3-8B79-37D633B846F1}">
                  <asvg:svgBlip xmlns:asvg="http://schemas.microsoft.com/office/drawing/2016/SVG/main" r:embed="rId9"/>
                </a:ext>
              </a:extLst>
            </a:blip>
            <a:stretch>
              <a:fillRect l="-15" t="0" r="-15" b="0"/>
            </a:stretch>
          </a:blipFill>
        </p:spPr>
      </p:sp>
      <p:sp>
        <p:nvSpPr>
          <p:cNvPr name="Freeform 6" id="6"/>
          <p:cNvSpPr/>
          <p:nvPr/>
        </p:nvSpPr>
        <p:spPr>
          <a:xfrm flipH="false" flipV="false" rot="0">
            <a:off x="13805956" y="6321877"/>
            <a:ext cx="3142087" cy="2936423"/>
          </a:xfrm>
          <a:custGeom>
            <a:avLst/>
            <a:gdLst/>
            <a:ahLst/>
            <a:cxnLst/>
            <a:rect r="r" b="b" t="t" l="l"/>
            <a:pathLst>
              <a:path h="2936423" w="3142087">
                <a:moveTo>
                  <a:pt x="0" y="0"/>
                </a:moveTo>
                <a:lnTo>
                  <a:pt x="3142087" y="0"/>
                </a:lnTo>
                <a:lnTo>
                  <a:pt x="3142087" y="2936423"/>
                </a:lnTo>
                <a:lnTo>
                  <a:pt x="0" y="2936423"/>
                </a:lnTo>
                <a:lnTo>
                  <a:pt x="0" y="0"/>
                </a:lnTo>
                <a:close/>
              </a:path>
            </a:pathLst>
          </a:custGeom>
          <a:blipFill>
            <a:blip r:embed="rId10">
              <a:extLst>
                <a:ext uri="{96DAC541-7B7A-43D3-8B79-37D633B846F1}">
                  <asvg:svgBlip xmlns:asvg="http://schemas.microsoft.com/office/drawing/2016/SVG/main" r:embed="rId11"/>
                </a:ext>
              </a:extLst>
            </a:blip>
            <a:stretch>
              <a:fillRect l="0" t="-97" r="0" b="-97"/>
            </a:stretch>
          </a:blipFill>
        </p:spPr>
      </p:sp>
      <p:sp>
        <p:nvSpPr>
          <p:cNvPr name="Freeform 7" id="7"/>
          <p:cNvSpPr/>
          <p:nvPr/>
        </p:nvSpPr>
        <p:spPr>
          <a:xfrm flipH="false" flipV="false" rot="0">
            <a:off x="14783963" y="3139243"/>
            <a:ext cx="3357956" cy="2722997"/>
          </a:xfrm>
          <a:custGeom>
            <a:avLst/>
            <a:gdLst/>
            <a:ahLst/>
            <a:cxnLst/>
            <a:rect r="r" b="b" t="t" l="l"/>
            <a:pathLst>
              <a:path h="2722997" w="3357956">
                <a:moveTo>
                  <a:pt x="0" y="0"/>
                </a:moveTo>
                <a:lnTo>
                  <a:pt x="3357956" y="0"/>
                </a:lnTo>
                <a:lnTo>
                  <a:pt x="3357956" y="2722997"/>
                </a:lnTo>
                <a:lnTo>
                  <a:pt x="0" y="2722997"/>
                </a:lnTo>
                <a:lnTo>
                  <a:pt x="0" y="0"/>
                </a:lnTo>
                <a:close/>
              </a:path>
            </a:pathLst>
          </a:custGeom>
          <a:blipFill>
            <a:blip r:embed="rId12">
              <a:extLst>
                <a:ext uri="{96DAC541-7B7A-43D3-8B79-37D633B846F1}">
                  <asvg:svgBlip xmlns:asvg="http://schemas.microsoft.com/office/drawing/2016/SVG/main" r:embed="rId13"/>
                </a:ext>
              </a:extLst>
            </a:blip>
            <a:stretch>
              <a:fillRect l="0" t="-130" r="0" b="-130"/>
            </a:stretch>
          </a:blipFill>
        </p:spPr>
      </p:sp>
      <p:sp>
        <p:nvSpPr>
          <p:cNvPr name="TextBox 8" id="8"/>
          <p:cNvSpPr txBox="true"/>
          <p:nvPr/>
        </p:nvSpPr>
        <p:spPr>
          <a:xfrm rot="0">
            <a:off x="3069275" y="-3639"/>
            <a:ext cx="11519414" cy="1261367"/>
          </a:xfrm>
          <a:prstGeom prst="rect">
            <a:avLst/>
          </a:prstGeom>
        </p:spPr>
        <p:txBody>
          <a:bodyPr anchor="t" rtlCol="false" tIns="0" lIns="0" bIns="0" rIns="0">
            <a:spAutoFit/>
          </a:bodyPr>
          <a:lstStyle/>
          <a:p>
            <a:pPr algn="ctr">
              <a:lnSpc>
                <a:spcPts val="9358"/>
              </a:lnSpc>
            </a:pPr>
            <a:r>
              <a:rPr lang="en-US" sz="6684" b="true">
                <a:solidFill>
                  <a:srgbClr val="000000"/>
                </a:solidFill>
                <a:latin typeface="Canva Sans Bold"/>
                <a:ea typeface="Canva Sans Bold"/>
                <a:cs typeface="Canva Sans Bold"/>
                <a:sym typeface="Canva Sans Bold"/>
              </a:rPr>
              <a:t>FEASIBILITY AND VIABILITY</a:t>
            </a:r>
          </a:p>
        </p:txBody>
      </p:sp>
      <p:sp>
        <p:nvSpPr>
          <p:cNvPr name="TextBox 9" id="9"/>
          <p:cNvSpPr txBox="true"/>
          <p:nvPr/>
        </p:nvSpPr>
        <p:spPr>
          <a:xfrm rot="0">
            <a:off x="189651" y="1252667"/>
            <a:ext cx="5939541" cy="637311"/>
          </a:xfrm>
          <a:prstGeom prst="rect">
            <a:avLst/>
          </a:prstGeom>
        </p:spPr>
        <p:txBody>
          <a:bodyPr anchor="t" rtlCol="false" tIns="0" lIns="0" bIns="0" rIns="0">
            <a:spAutoFit/>
          </a:bodyPr>
          <a:lstStyle/>
          <a:p>
            <a:pPr algn="ctr">
              <a:lnSpc>
                <a:spcPts val="5294"/>
              </a:lnSpc>
            </a:pPr>
            <a:r>
              <a:rPr lang="en-US" sz="3781" b="true">
                <a:solidFill>
                  <a:srgbClr val="000000"/>
                </a:solidFill>
                <a:latin typeface="Canva Sans Bold"/>
                <a:ea typeface="Canva Sans Bold"/>
                <a:cs typeface="Canva Sans Bold"/>
                <a:sym typeface="Canva Sans Bold"/>
              </a:rPr>
              <a:t>TECHNICAL FEASIBILITY</a:t>
            </a:r>
          </a:p>
        </p:txBody>
      </p:sp>
      <p:sp>
        <p:nvSpPr>
          <p:cNvPr name="TextBox 10" id="10"/>
          <p:cNvSpPr txBox="true"/>
          <p:nvPr/>
        </p:nvSpPr>
        <p:spPr>
          <a:xfrm rot="0">
            <a:off x="362023" y="1855061"/>
            <a:ext cx="11061114" cy="1468664"/>
          </a:xfrm>
          <a:prstGeom prst="rect">
            <a:avLst/>
          </a:prstGeom>
        </p:spPr>
        <p:txBody>
          <a:bodyPr anchor="t" rtlCol="false" tIns="0" lIns="0" bIns="0" rIns="0">
            <a:spAutoFit/>
          </a:bodyPr>
          <a:lstStyle/>
          <a:p>
            <a:pPr algn="l">
              <a:lnSpc>
                <a:spcPts val="2991"/>
              </a:lnSpc>
            </a:pPr>
          </a:p>
          <a:p>
            <a:pPr algn="l">
              <a:lnSpc>
                <a:spcPts val="2991"/>
              </a:lnSpc>
            </a:pPr>
            <a:r>
              <a:rPr lang="en-US" sz="1837" b="true">
                <a:solidFill>
                  <a:srgbClr val="000000"/>
                </a:solidFill>
                <a:latin typeface="Inter Bold"/>
                <a:ea typeface="Inter Bold"/>
                <a:cs typeface="Inter Bold"/>
                <a:sym typeface="Inter Bold"/>
              </a:rPr>
              <a:t>• The AI model will track students’ performance on the basis of attendance, self-reported study</a:t>
            </a:r>
          </a:p>
          <a:p>
            <a:pPr algn="l">
              <a:lnSpc>
                <a:spcPts val="2991"/>
              </a:lnSpc>
            </a:pPr>
            <a:r>
              <a:rPr lang="en-US" sz="1837" b="true">
                <a:solidFill>
                  <a:srgbClr val="000000"/>
                </a:solidFill>
                <a:latin typeface="Inter Bold"/>
                <a:ea typeface="Inter Bold"/>
                <a:cs typeface="Inter Bold"/>
                <a:sym typeface="Inter Bold"/>
              </a:rPr>
              <a:t>time, and questionnaire results.</a:t>
            </a:r>
          </a:p>
          <a:p>
            <a:pPr algn="l">
              <a:lnSpc>
                <a:spcPts val="2992"/>
              </a:lnSpc>
            </a:pPr>
            <a:r>
              <a:rPr lang="en-US" sz="1837" b="true">
                <a:solidFill>
                  <a:srgbClr val="000000"/>
                </a:solidFill>
                <a:latin typeface="Inter Bold"/>
                <a:ea typeface="Inter Bold"/>
                <a:cs typeface="Inter Bold"/>
                <a:sym typeface="Inter Bold"/>
              </a:rPr>
              <a:t>• NLP model reliability will be enhanced by outsourcing data from validated educational</a:t>
            </a:r>
          </a:p>
        </p:txBody>
      </p:sp>
      <p:sp>
        <p:nvSpPr>
          <p:cNvPr name="TextBox 11" id="11"/>
          <p:cNvSpPr txBox="true"/>
          <p:nvPr/>
        </p:nvSpPr>
        <p:spPr>
          <a:xfrm rot="0">
            <a:off x="256142" y="3897287"/>
            <a:ext cx="5873050" cy="730657"/>
          </a:xfrm>
          <a:prstGeom prst="rect">
            <a:avLst/>
          </a:prstGeom>
        </p:spPr>
        <p:txBody>
          <a:bodyPr anchor="t" rtlCol="false" tIns="0" lIns="0" bIns="0" rIns="0">
            <a:spAutoFit/>
          </a:bodyPr>
          <a:lstStyle/>
          <a:p>
            <a:pPr algn="ctr">
              <a:lnSpc>
                <a:spcPts val="5316"/>
              </a:lnSpc>
            </a:pPr>
            <a:r>
              <a:rPr lang="en-US" sz="3797" b="true">
                <a:solidFill>
                  <a:srgbClr val="000000"/>
                </a:solidFill>
                <a:latin typeface="Canva Sans Bold"/>
                <a:ea typeface="Canva Sans Bold"/>
                <a:cs typeface="Canva Sans Bold"/>
                <a:sym typeface="Canva Sans Bold"/>
              </a:rPr>
              <a:t>Psychological databases </a:t>
            </a:r>
          </a:p>
        </p:txBody>
      </p:sp>
      <p:sp>
        <p:nvSpPr>
          <p:cNvPr name="TextBox 12" id="12"/>
          <p:cNvSpPr txBox="true"/>
          <p:nvPr/>
        </p:nvSpPr>
        <p:spPr>
          <a:xfrm rot="0">
            <a:off x="189651" y="4580319"/>
            <a:ext cx="10411840" cy="1309738"/>
          </a:xfrm>
          <a:prstGeom prst="rect">
            <a:avLst/>
          </a:prstGeom>
        </p:spPr>
        <p:txBody>
          <a:bodyPr anchor="t" rtlCol="false" tIns="0" lIns="0" bIns="0" rIns="0">
            <a:spAutoFit/>
          </a:bodyPr>
          <a:lstStyle/>
          <a:p>
            <a:pPr algn="l">
              <a:lnSpc>
                <a:spcPts val="3561"/>
              </a:lnSpc>
            </a:pPr>
            <a:r>
              <a:rPr lang="en-US" sz="2187" b="true">
                <a:solidFill>
                  <a:srgbClr val="000000"/>
                </a:solidFill>
                <a:latin typeface="Inter Bold"/>
                <a:ea typeface="Inter Bold"/>
                <a:cs typeface="Inter Bold"/>
                <a:sym typeface="Inter Bold"/>
              </a:rPr>
              <a:t>• Collaboration with external companies will be required for enriched datasets.</a:t>
            </a:r>
          </a:p>
          <a:p>
            <a:pPr algn="l">
              <a:lnSpc>
                <a:spcPts val="3561"/>
              </a:lnSpc>
            </a:pPr>
            <a:r>
              <a:rPr lang="en-US" sz="2187" b="true">
                <a:solidFill>
                  <a:srgbClr val="000000"/>
                </a:solidFill>
                <a:latin typeface="Inter Bold"/>
                <a:ea typeface="Inter Bold"/>
                <a:cs typeface="Inter Bold"/>
                <a:sym typeface="Inter Bold"/>
              </a:rPr>
              <a:t>• Data handling will follow strict privacy &amp; ethical compliance standards.</a:t>
            </a:r>
          </a:p>
        </p:txBody>
      </p:sp>
      <p:sp>
        <p:nvSpPr>
          <p:cNvPr name="TextBox 13" id="13"/>
          <p:cNvSpPr txBox="true"/>
          <p:nvPr/>
        </p:nvSpPr>
        <p:spPr>
          <a:xfrm rot="0">
            <a:off x="189651" y="6077730"/>
            <a:ext cx="3003016" cy="731821"/>
          </a:xfrm>
          <a:prstGeom prst="rect">
            <a:avLst/>
          </a:prstGeom>
        </p:spPr>
        <p:txBody>
          <a:bodyPr anchor="t" rtlCol="false" tIns="0" lIns="0" bIns="0" rIns="0">
            <a:spAutoFit/>
          </a:bodyPr>
          <a:lstStyle/>
          <a:p>
            <a:pPr algn="l">
              <a:lnSpc>
                <a:spcPts val="5338"/>
              </a:lnSpc>
            </a:pPr>
            <a:r>
              <a:rPr lang="en-US" sz="3813" b="true">
                <a:solidFill>
                  <a:srgbClr val="000000"/>
                </a:solidFill>
                <a:latin typeface="Canva Sans Bold"/>
                <a:ea typeface="Canva Sans Bold"/>
                <a:cs typeface="Canva Sans Bold"/>
                <a:sym typeface="Canva Sans Bold"/>
              </a:rPr>
              <a:t>Viability</a:t>
            </a:r>
          </a:p>
        </p:txBody>
      </p:sp>
      <p:sp>
        <p:nvSpPr>
          <p:cNvPr name="TextBox 14" id="14"/>
          <p:cNvSpPr txBox="true"/>
          <p:nvPr/>
        </p:nvSpPr>
        <p:spPr>
          <a:xfrm rot="0">
            <a:off x="362023" y="6981001"/>
            <a:ext cx="13268611" cy="2738377"/>
          </a:xfrm>
          <a:prstGeom prst="rect">
            <a:avLst/>
          </a:prstGeom>
        </p:spPr>
        <p:txBody>
          <a:bodyPr anchor="t" rtlCol="false" tIns="0" lIns="0" bIns="0" rIns="0">
            <a:spAutoFit/>
          </a:bodyPr>
          <a:lstStyle/>
          <a:p>
            <a:pPr algn="l">
              <a:lnSpc>
                <a:spcPts val="3561"/>
              </a:lnSpc>
            </a:pPr>
            <a:r>
              <a:rPr lang="en-US" sz="2187" b="true">
                <a:solidFill>
                  <a:srgbClr val="000000"/>
                </a:solidFill>
                <a:latin typeface="Inter Bold"/>
                <a:ea typeface="Inter Bold"/>
                <a:cs typeface="Inter Bold"/>
                <a:sym typeface="Inter Bold"/>
              </a:rPr>
              <a:t>• Short-term: MVP with attendance-tracking, study-time reporting, and questionnaire AI-integration</a:t>
            </a:r>
          </a:p>
          <a:p>
            <a:pPr algn="l">
              <a:lnSpc>
                <a:spcPts val="3561"/>
              </a:lnSpc>
            </a:pPr>
            <a:r>
              <a:rPr lang="en-US" sz="2187" b="true">
                <a:solidFill>
                  <a:srgbClr val="000000"/>
                </a:solidFill>
                <a:latin typeface="Inter Bold"/>
                <a:ea typeface="Inter Bold"/>
                <a:cs typeface="Inter Bold"/>
                <a:sym typeface="Inter Bold"/>
              </a:rPr>
              <a:t>can be built in 3–4 months.</a:t>
            </a:r>
          </a:p>
          <a:p>
            <a:pPr algn="l">
              <a:lnSpc>
                <a:spcPts val="3561"/>
              </a:lnSpc>
            </a:pPr>
            <a:r>
              <a:rPr lang="en-US" sz="2187" b="true">
                <a:solidFill>
                  <a:srgbClr val="000000"/>
                </a:solidFill>
                <a:latin typeface="Inter Bold"/>
                <a:ea typeface="Inter Bold"/>
                <a:cs typeface="Inter Bold"/>
                <a:sym typeface="Inter Bold"/>
              </a:rPr>
              <a:t>• Long-term: Expand across universities with advanced AI-driven personalization, adaptive</a:t>
            </a:r>
          </a:p>
          <a:p>
            <a:pPr algn="l">
              <a:lnSpc>
                <a:spcPts val="3561"/>
              </a:lnSpc>
            </a:pPr>
            <a:r>
              <a:rPr lang="en-US" sz="2187" b="true">
                <a:solidFill>
                  <a:srgbClr val="000000"/>
                </a:solidFill>
                <a:latin typeface="Inter Bold"/>
                <a:ea typeface="Inter Bold"/>
                <a:cs typeface="Inter Bold"/>
                <a:sym typeface="Inter Bold"/>
              </a:rPr>
              <a:t>learning recommendations, and multilingual support.</a:t>
            </a:r>
          </a:p>
          <a:p>
            <a:pPr algn="l">
              <a:lnSpc>
                <a:spcPts val="3561"/>
              </a:lnSpc>
            </a:pPr>
            <a:r>
              <a:rPr lang="en-US" sz="2187" b="true">
                <a:solidFill>
                  <a:srgbClr val="000000"/>
                </a:solidFill>
                <a:latin typeface="Inter Bold"/>
                <a:ea typeface="Inter Bold"/>
                <a:cs typeface="Inter Bold"/>
                <a:sym typeface="Inter Bold"/>
              </a:rPr>
              <a:t>• Sustainable through free access for students and subsidized institutional licensing.</a:t>
            </a:r>
          </a:p>
          <a:p>
            <a:pPr algn="l">
              <a:lnSpc>
                <a:spcPts val="356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DAG32g2h2i8</dc:identifier>
  <dcterms:modified xsi:type="dcterms:W3CDTF">2011-08-01T06:04:30Z</dcterms:modified>
  <cp:revision>1</cp:revision>
  <dc:title>MANN MITRA</dc:title>
</cp:coreProperties>
</file>